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8"/>
  </p:notesMasterIdLst>
  <p:handoutMasterIdLst>
    <p:handoutMasterId r:id="rId59"/>
  </p:handoutMasterIdLst>
  <p:sldIdLst>
    <p:sldId id="256" r:id="rId5"/>
    <p:sldId id="257" r:id="rId6"/>
    <p:sldId id="258" r:id="rId7"/>
    <p:sldId id="259" r:id="rId8"/>
    <p:sldId id="260" r:id="rId9"/>
    <p:sldId id="289" r:id="rId10"/>
    <p:sldId id="267" r:id="rId11"/>
    <p:sldId id="268" r:id="rId12"/>
    <p:sldId id="269" r:id="rId13"/>
    <p:sldId id="270" r:id="rId14"/>
    <p:sldId id="271" r:id="rId15"/>
    <p:sldId id="261" r:id="rId16"/>
    <p:sldId id="262"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265" r:id="rId5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5" autoAdjust="0"/>
    <p:restoredTop sz="94291" autoAdjust="0"/>
  </p:normalViewPr>
  <p:slideViewPr>
    <p:cSldViewPr snapToGrid="0" showGuides="1">
      <p:cViewPr varScale="1">
        <p:scale>
          <a:sx n="103" d="100"/>
          <a:sy n="103" d="100"/>
        </p:scale>
        <p:origin x="132" y="402"/>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29.03.2025</a:t>
            </a:fld>
            <a:endParaRPr lang="ru-RU" dirty="0"/>
          </a:p>
        </p:txBody>
      </p:sp>
      <p:sp>
        <p:nvSpPr>
          <p:cNvPr id="4" name="Footer Placeholder 3">
            <a:extLst>
              <a:ext uri="{FF2B5EF4-FFF2-40B4-BE49-F238E27FC236}">
                <a16:creationId xmlns=""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29.03.2025</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2" name="Graphic 19">
            <a:extLst>
              <a:ext uri="{FF2B5EF4-FFF2-40B4-BE49-F238E27FC236}">
                <a16:creationId xmlns=""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14" name="Graphic 19">
            <a:extLst>
              <a:ext uri="{FF2B5EF4-FFF2-40B4-BE49-F238E27FC236}">
                <a16:creationId xmlns=""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0" name="Content Placeholder 2">
            <a:extLst>
              <a:ext uri="{FF2B5EF4-FFF2-40B4-BE49-F238E27FC236}">
                <a16:creationId xmlns=""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a:extLst>
              <a:ext uri="{FF2B5EF4-FFF2-40B4-BE49-F238E27FC236}">
                <a16:creationId xmlns=""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5">
            <a:extLst>
              <a:ext uri="{FF2B5EF4-FFF2-40B4-BE49-F238E27FC236}">
                <a16:creationId xmlns=""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Content Placeholder 2">
            <a:extLst>
              <a:ext uri="{FF2B5EF4-FFF2-40B4-BE49-F238E27FC236}">
                <a16:creationId xmlns=""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3" name="Picture Placeholder 12">
            <a:extLst>
              <a:ext uri="{FF2B5EF4-FFF2-40B4-BE49-F238E27FC236}">
                <a16:creationId xmlns=""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3" name="Text Placeholder 21">
            <a:extLst>
              <a:ext uri="{FF2B5EF4-FFF2-40B4-BE49-F238E27FC236}">
                <a16:creationId xmlns=""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5" name="Text Placeholder 21">
            <a:extLst>
              <a:ext uri="{FF2B5EF4-FFF2-40B4-BE49-F238E27FC236}">
                <a16:creationId xmlns=""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7" name="Text Placeholder 24">
            <a:extLst>
              <a:ext uri="{FF2B5EF4-FFF2-40B4-BE49-F238E27FC236}">
                <a16:creationId xmlns=""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8" name="Text Placeholder 24">
            <a:extLst>
              <a:ext uri="{FF2B5EF4-FFF2-40B4-BE49-F238E27FC236}">
                <a16:creationId xmlns=""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9" name="Text Placeholder 24">
            <a:extLst>
              <a:ext uri="{FF2B5EF4-FFF2-40B4-BE49-F238E27FC236}">
                <a16:creationId xmlns=""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0" name="Text Placeholder 24">
            <a:extLst>
              <a:ext uri="{FF2B5EF4-FFF2-40B4-BE49-F238E27FC236}">
                <a16:creationId xmlns=""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1" name="Text Placeholder 24">
            <a:extLst>
              <a:ext uri="{FF2B5EF4-FFF2-40B4-BE49-F238E27FC236}">
                <a16:creationId xmlns=""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Click to edit Master text styles</a:t>
            </a:r>
          </a:p>
        </p:txBody>
      </p:sp>
      <p:sp>
        <p:nvSpPr>
          <p:cNvPr id="42" name="Text Placeholder 24">
            <a:extLst>
              <a:ext uri="{FF2B5EF4-FFF2-40B4-BE49-F238E27FC236}">
                <a16:creationId xmlns=""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3" name="Text Placeholder 24">
            <a:extLst>
              <a:ext uri="{FF2B5EF4-FFF2-40B4-BE49-F238E27FC236}">
                <a16:creationId xmlns=""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4" name="Picture Placeholder 12">
            <a:extLst>
              <a:ext uri="{FF2B5EF4-FFF2-40B4-BE49-F238E27FC236}">
                <a16:creationId xmlns=""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6" name="Picture Placeholder 12">
            <a:extLst>
              <a:ext uri="{FF2B5EF4-FFF2-40B4-BE49-F238E27FC236}">
                <a16:creationId xmlns=""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7" name="Picture Placeholder 9">
            <a:extLst>
              <a:ext uri="{FF2B5EF4-FFF2-40B4-BE49-F238E27FC236}">
                <a16:creationId xmlns=""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22" name="Title 1">
            <a:extLst>
              <a:ext uri="{FF2B5EF4-FFF2-40B4-BE49-F238E27FC236}">
                <a16:creationId xmlns=""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21" name="Title 1">
            <a:extLst>
              <a:ext uri="{FF2B5EF4-FFF2-40B4-BE49-F238E27FC236}">
                <a16:creationId xmlns=""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17" name="Title 1">
            <a:extLst>
              <a:ext uri="{FF2B5EF4-FFF2-40B4-BE49-F238E27FC236}">
                <a16:creationId xmlns=""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2" name="Text Placeholder 26">
            <a:extLst>
              <a:ext uri="{FF2B5EF4-FFF2-40B4-BE49-F238E27FC236}">
                <a16:creationId xmlns=""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sp>
        <p:nvSpPr>
          <p:cNvPr id="15" name="Title 1">
            <a:extLst>
              <a:ext uri="{FF2B5EF4-FFF2-40B4-BE49-F238E27FC236}">
                <a16:creationId xmlns=""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media</a:t>
            </a:r>
            <a:endParaRPr lang="ru-RU" dirty="0"/>
          </a:p>
        </p:txBody>
      </p:sp>
      <p:sp>
        <p:nvSpPr>
          <p:cNvPr id="12" name="Graphic 4">
            <a:extLst>
              <a:ext uri="{FF2B5EF4-FFF2-40B4-BE49-F238E27FC236}">
                <a16:creationId xmlns=""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 xmlns:a16="http://schemas.microsoft.com/office/drawing/2014/main" id="{F56E9371-6E05-45E0-803B-4C39AC28CC69}"/>
              </a:ext>
            </a:extLst>
          </p:cNvPr>
          <p:cNvSpPr>
            <a:spLocks noGrp="1"/>
          </p:cNvSpPr>
          <p:nvPr>
            <p:ph type="title"/>
          </p:nvPr>
        </p:nvSpPr>
        <p:spPr/>
        <p:txBody>
          <a:bodyPr/>
          <a:lstStyle/>
          <a:p>
            <a:r>
              <a:rPr lang="en-US" dirty="0" smtClean="0"/>
              <a:t>IMS</a:t>
            </a:r>
            <a:endParaRPr lang="ru-RU" dirty="0"/>
          </a:p>
        </p:txBody>
      </p:sp>
      <p:sp>
        <p:nvSpPr>
          <p:cNvPr id="3" name="Text Placeholder 2">
            <a:extLst>
              <a:ext uri="{FF2B5EF4-FFF2-40B4-BE49-F238E27FC236}">
                <a16:creationId xmlns="" xmlns:a16="http://schemas.microsoft.com/office/drawing/2014/main" id="{E0A0FE25-038A-4A14-B11A-432FECB7FA1E}"/>
              </a:ext>
            </a:extLst>
          </p:cNvPr>
          <p:cNvSpPr>
            <a:spLocks noGrp="1"/>
          </p:cNvSpPr>
          <p:nvPr>
            <p:ph type="body" sz="quarter" idx="13"/>
          </p:nvPr>
        </p:nvSpPr>
        <p:spPr/>
        <p:txBody>
          <a:bodyPr/>
          <a:lstStyle/>
          <a:p>
            <a:r>
              <a:rPr lang="en-US" dirty="0" smtClean="0"/>
              <a:t>Kingsley Ugonna Aguagwa </a:t>
            </a:r>
          </a:p>
        </p:txBody>
      </p:sp>
      <p:sp>
        <p:nvSpPr>
          <p:cNvPr id="5" name="Text Placeholder 4">
            <a:extLst>
              <a:ext uri="{FF2B5EF4-FFF2-40B4-BE49-F238E27FC236}">
                <a16:creationId xmlns="" xmlns:a16="http://schemas.microsoft.com/office/drawing/2014/main" id="{030A1A89-FE18-44C6-B3EE-49541CB85077}"/>
              </a:ext>
            </a:extLst>
          </p:cNvPr>
          <p:cNvSpPr>
            <a:spLocks noGrp="1"/>
          </p:cNvSpPr>
          <p:nvPr>
            <p:ph type="body" sz="quarter" idx="20"/>
          </p:nvPr>
        </p:nvSpPr>
        <p:spPr/>
        <p:txBody>
          <a:bodyPr/>
          <a:lstStyle/>
          <a:p>
            <a:r>
              <a:rPr lang="en-US" dirty="0" smtClean="0"/>
              <a:t>January</a:t>
            </a:r>
            <a:endParaRPr lang="ru-RU" dirty="0"/>
          </a:p>
        </p:txBody>
      </p:sp>
      <p:sp>
        <p:nvSpPr>
          <p:cNvPr id="4" name="Text Placeholder 3">
            <a:extLst>
              <a:ext uri="{FF2B5EF4-FFF2-40B4-BE49-F238E27FC236}">
                <a16:creationId xmlns="" xmlns:a16="http://schemas.microsoft.com/office/drawing/2014/main" id="{C83697A7-775B-4995-AFA7-E4B1B1C1C8F8}"/>
              </a:ext>
            </a:extLst>
          </p:cNvPr>
          <p:cNvSpPr>
            <a:spLocks noGrp="1"/>
          </p:cNvSpPr>
          <p:nvPr>
            <p:ph type="body" sz="quarter" idx="21"/>
          </p:nvPr>
        </p:nvSpPr>
        <p:spPr/>
        <p:txBody>
          <a:bodyPr/>
          <a:lstStyle/>
          <a:p>
            <a:r>
              <a:rPr lang="en-US" dirty="0" smtClean="0"/>
              <a:t>2025</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p:txBody>
          <a:bodyPr>
            <a:normAutofit/>
          </a:bodyPr>
          <a:lstStyle/>
          <a:p>
            <a:r>
              <a:rPr lang="en-US" sz="1800" dirty="0"/>
              <a:t>Technology Used and Justifications</a:t>
            </a:r>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7011833" y="2108718"/>
            <a:ext cx="4421857" cy="2833373"/>
          </a:xfrm>
        </p:spPr>
        <p:txBody>
          <a:bodyPr>
            <a:noAutofit/>
          </a:bodyPr>
          <a:lstStyle/>
          <a:p>
            <a:r>
              <a:rPr lang="en-US" sz="1800" b="1" dirty="0">
                <a:solidFill>
                  <a:schemeClr val="tx2">
                    <a:lumMod val="75000"/>
                  </a:schemeClr>
                </a:solidFill>
              </a:rPr>
              <a:t>Development Environment: </a:t>
            </a:r>
            <a:r>
              <a:rPr lang="en-US" sz="1800" dirty="0">
                <a:solidFill>
                  <a:schemeClr val="bg1"/>
                </a:solidFill>
              </a:rPr>
              <a:t>XAMPP</a:t>
            </a:r>
          </a:p>
          <a:p>
            <a:endParaRPr lang="en-US" sz="1800" b="1" dirty="0">
              <a:solidFill>
                <a:schemeClr val="tx2">
                  <a:lumMod val="75000"/>
                </a:schemeClr>
              </a:solidFill>
            </a:endParaRPr>
          </a:p>
          <a:p>
            <a:r>
              <a:rPr lang="en-US" sz="1800" b="1" dirty="0">
                <a:solidFill>
                  <a:schemeClr val="accent5">
                    <a:lumMod val="60000"/>
                    <a:lumOff val="40000"/>
                  </a:schemeClr>
                </a:solidFill>
              </a:rPr>
              <a:t>Reason: </a:t>
            </a:r>
            <a:r>
              <a:rPr lang="en-US" sz="1800" dirty="0">
                <a:solidFill>
                  <a:schemeClr val="bg1"/>
                </a:solidFill>
              </a:rPr>
              <a:t>XAMPP offers an easy-to-install development environment that includes Apache, MySQL, and PHP functionality.</a:t>
            </a:r>
          </a:p>
          <a:p>
            <a:endParaRPr lang="en-US" sz="1800" b="1" dirty="0">
              <a:solidFill>
                <a:schemeClr val="tx2">
                  <a:lumMod val="75000"/>
                </a:schemeClr>
              </a:solidFill>
            </a:endParaRPr>
          </a:p>
          <a:p>
            <a:r>
              <a:rPr lang="en-US" sz="1800" b="1" dirty="0">
                <a:solidFill>
                  <a:schemeClr val="tx2">
                    <a:lumMod val="75000"/>
                  </a:schemeClr>
                </a:solidFill>
              </a:rPr>
              <a:t>Features </a:t>
            </a:r>
            <a:r>
              <a:rPr lang="en-US" sz="1800" b="1" dirty="0" err="1">
                <a:solidFill>
                  <a:schemeClr val="tx2">
                    <a:lumMod val="75000"/>
                  </a:schemeClr>
                </a:solidFill>
              </a:rPr>
              <a:t>Utilised</a:t>
            </a:r>
            <a:r>
              <a:rPr lang="en-US" sz="1800" b="1" dirty="0" smtClean="0">
                <a:solidFill>
                  <a:schemeClr val="tx2">
                    <a:lumMod val="75000"/>
                  </a:schemeClr>
                </a:solidFill>
              </a:rPr>
              <a:t>:</a:t>
            </a:r>
            <a:endParaRPr lang="en-US" sz="1800" b="1" dirty="0">
              <a:solidFill>
                <a:schemeClr val="tx2">
                  <a:lumMod val="75000"/>
                </a:schemeClr>
              </a:solidFill>
            </a:endParaRPr>
          </a:p>
          <a:p>
            <a:r>
              <a:rPr lang="en-US" dirty="0">
                <a:solidFill>
                  <a:schemeClr val="bg1"/>
                </a:solidFill>
              </a:rPr>
              <a:t>A local server is used for testing</a:t>
            </a:r>
            <a:r>
              <a:rPr lang="en-US" dirty="0" smtClean="0">
                <a:solidFill>
                  <a:schemeClr val="bg1"/>
                </a:solidFill>
              </a:rPr>
              <a:t>.</a:t>
            </a:r>
            <a:endParaRPr lang="en-US" dirty="0">
              <a:solidFill>
                <a:schemeClr val="bg1"/>
              </a:solidFill>
            </a:endParaRPr>
          </a:p>
          <a:p>
            <a:r>
              <a:rPr lang="en-US" dirty="0">
                <a:solidFill>
                  <a:schemeClr val="bg1"/>
                </a:solidFill>
              </a:rPr>
              <a:t>MySQL database management with </a:t>
            </a:r>
            <a:r>
              <a:rPr lang="en-US" dirty="0" err="1">
                <a:solidFill>
                  <a:schemeClr val="bg1"/>
                </a:solidFill>
              </a:rPr>
              <a:t>phpMyAdmin</a:t>
            </a:r>
            <a:r>
              <a:rPr lang="en-US" dirty="0">
                <a:solidFill>
                  <a:schemeClr val="bg1"/>
                </a:solidFill>
              </a:rPr>
              <a:t>.</a:t>
            </a:r>
          </a:p>
          <a:p>
            <a:pPr marL="0" indent="0">
              <a:buNone/>
            </a:pPr>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270648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06E3E42-BD20-4379-871F-3E4B83D6838A}"/>
              </a:ext>
            </a:extLst>
          </p:cNvPr>
          <p:cNvSpPr>
            <a:spLocks noGrp="1"/>
          </p:cNvSpPr>
          <p:nvPr>
            <p:ph type="title"/>
          </p:nvPr>
        </p:nvSpPr>
        <p:spPr bwMode="grayWhite">
          <a:xfrm>
            <a:off x="568758" y="-138402"/>
            <a:ext cx="7614188" cy="1524185"/>
          </a:xfrm>
        </p:spPr>
        <p:txBody>
          <a:bodyPr>
            <a:normAutofit/>
          </a:bodyPr>
          <a:lstStyle/>
          <a:p>
            <a:r>
              <a:rPr lang="en-US" dirty="0" smtClean="0"/>
              <a:t>3. Snapshot  of Code</a:t>
            </a:r>
            <a:endParaRPr lang="ru-RU" dirty="0"/>
          </a:p>
        </p:txBody>
      </p:sp>
      <p:sp>
        <p:nvSpPr>
          <p:cNvPr id="2" name="Slide Number Placeholder 1">
            <a:extLst>
              <a:ext uri="{FF2B5EF4-FFF2-40B4-BE49-F238E27FC236}">
                <a16:creationId xmlns=""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11</a:t>
            </a:fld>
            <a:endParaRPr lang="ru-RU"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202" t="6102" r="29035" b="37663"/>
          <a:stretch/>
        </p:blipFill>
        <p:spPr>
          <a:xfrm>
            <a:off x="93306" y="1231640"/>
            <a:ext cx="5206482" cy="3181739"/>
          </a:xfrm>
          <a:prstGeom prst="rect">
            <a:avLst/>
          </a:prstGeom>
        </p:spPr>
      </p:pic>
      <p:sp>
        <p:nvSpPr>
          <p:cNvPr id="8" name="TextBox 7"/>
          <p:cNvSpPr txBox="1"/>
          <p:nvPr/>
        </p:nvSpPr>
        <p:spPr>
          <a:xfrm>
            <a:off x="410547" y="4572001"/>
            <a:ext cx="1847461" cy="369332"/>
          </a:xfrm>
          <a:prstGeom prst="rect">
            <a:avLst/>
          </a:prstGeom>
          <a:noFill/>
        </p:spPr>
        <p:txBody>
          <a:bodyPr wrap="square" rtlCol="0">
            <a:spAutoFit/>
          </a:bodyPr>
          <a:lstStyle/>
          <a:p>
            <a:r>
              <a:rPr lang="en-US" b="1" dirty="0" err="1" smtClean="0">
                <a:solidFill>
                  <a:schemeClr val="bg1"/>
                </a:solidFill>
              </a:rPr>
              <a:t>Login.php</a:t>
            </a:r>
            <a:endParaRPr lang="en-GB" b="1"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945" t="5607" r="36735" b="15234"/>
          <a:stretch/>
        </p:blipFill>
        <p:spPr>
          <a:xfrm>
            <a:off x="6158204" y="1073019"/>
            <a:ext cx="6033796" cy="4124132"/>
          </a:xfrm>
          <a:prstGeom prst="rect">
            <a:avLst/>
          </a:prstGeom>
        </p:spPr>
      </p:pic>
      <p:sp>
        <p:nvSpPr>
          <p:cNvPr id="9" name="TextBox 8"/>
          <p:cNvSpPr txBox="1"/>
          <p:nvPr/>
        </p:nvSpPr>
        <p:spPr>
          <a:xfrm>
            <a:off x="6077339" y="5415095"/>
            <a:ext cx="2842726" cy="369332"/>
          </a:xfrm>
          <a:prstGeom prst="rect">
            <a:avLst/>
          </a:prstGeom>
          <a:noFill/>
        </p:spPr>
        <p:txBody>
          <a:bodyPr wrap="square" rtlCol="0">
            <a:spAutoFit/>
          </a:bodyPr>
          <a:lstStyle/>
          <a:p>
            <a:r>
              <a:rPr lang="en-US" b="1" dirty="0" err="1" smtClean="0">
                <a:solidFill>
                  <a:schemeClr val="bg1"/>
                </a:solidFill>
              </a:rPr>
              <a:t>LoginContoller.php</a:t>
            </a:r>
            <a:endParaRPr lang="en-GB" b="1" dirty="0">
              <a:solidFill>
                <a:schemeClr val="bg1"/>
              </a:solidFill>
            </a:endParaRPr>
          </a:p>
        </p:txBody>
      </p:sp>
    </p:spTree>
    <p:extLst>
      <p:ext uri="{BB962C8B-B14F-4D97-AF65-F5344CB8AC3E}">
        <p14:creationId xmlns:p14="http://schemas.microsoft.com/office/powerpoint/2010/main" val="96643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06E3E42-BD20-4379-871F-3E4B83D6838A}"/>
              </a:ext>
            </a:extLst>
          </p:cNvPr>
          <p:cNvSpPr>
            <a:spLocks noGrp="1"/>
          </p:cNvSpPr>
          <p:nvPr>
            <p:ph type="title"/>
          </p:nvPr>
        </p:nvSpPr>
        <p:spPr bwMode="grayWhite">
          <a:xfrm>
            <a:off x="410547" y="-119741"/>
            <a:ext cx="5776058" cy="1524185"/>
          </a:xfrm>
        </p:spPr>
        <p:txBody>
          <a:bodyPr>
            <a:normAutofit/>
          </a:bodyPr>
          <a:lstStyle/>
          <a:p>
            <a:r>
              <a:rPr lang="en-US" dirty="0" smtClean="0"/>
              <a:t>Snapshot  of Code</a:t>
            </a:r>
            <a:endParaRPr lang="ru-RU" dirty="0"/>
          </a:p>
        </p:txBody>
      </p:sp>
      <p:sp>
        <p:nvSpPr>
          <p:cNvPr id="2" name="Slide Number Placeholder 1">
            <a:extLst>
              <a:ext uri="{FF2B5EF4-FFF2-40B4-BE49-F238E27FC236}">
                <a16:creationId xmlns=""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12</a:t>
            </a:fld>
            <a:endParaRPr lang="ru-RU" dirty="0"/>
          </a:p>
        </p:txBody>
      </p:sp>
      <p:sp>
        <p:nvSpPr>
          <p:cNvPr id="8" name="TextBox 7"/>
          <p:cNvSpPr txBox="1"/>
          <p:nvPr/>
        </p:nvSpPr>
        <p:spPr>
          <a:xfrm>
            <a:off x="354563" y="5998165"/>
            <a:ext cx="2304661" cy="369332"/>
          </a:xfrm>
          <a:prstGeom prst="rect">
            <a:avLst/>
          </a:prstGeom>
          <a:noFill/>
        </p:spPr>
        <p:txBody>
          <a:bodyPr wrap="square" rtlCol="0">
            <a:spAutoFit/>
          </a:bodyPr>
          <a:lstStyle/>
          <a:p>
            <a:r>
              <a:rPr lang="en-US" b="1" dirty="0" err="1" smtClean="0">
                <a:solidFill>
                  <a:schemeClr val="bg1"/>
                </a:solidFill>
              </a:rPr>
              <a:t>Consultation.php</a:t>
            </a:r>
            <a:endParaRPr lang="en-GB" b="1" dirty="0">
              <a:solidFill>
                <a:schemeClr val="bg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388" t="5638" r="35529" b="4649"/>
          <a:stretch/>
        </p:blipFill>
        <p:spPr>
          <a:xfrm>
            <a:off x="223934" y="922311"/>
            <a:ext cx="4534679" cy="5075854"/>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8867" t="6402" r="25077" b="5284"/>
          <a:stretch/>
        </p:blipFill>
        <p:spPr>
          <a:xfrm>
            <a:off x="4945226" y="973630"/>
            <a:ext cx="7246774" cy="4973216"/>
          </a:xfrm>
          <a:prstGeom prst="rect">
            <a:avLst/>
          </a:prstGeom>
        </p:spPr>
      </p:pic>
      <p:sp>
        <p:nvSpPr>
          <p:cNvPr id="12" name="TextBox 11"/>
          <p:cNvSpPr txBox="1"/>
          <p:nvPr/>
        </p:nvSpPr>
        <p:spPr>
          <a:xfrm>
            <a:off x="5775650" y="6032123"/>
            <a:ext cx="2304661" cy="369332"/>
          </a:xfrm>
          <a:prstGeom prst="rect">
            <a:avLst/>
          </a:prstGeom>
          <a:noFill/>
        </p:spPr>
        <p:txBody>
          <a:bodyPr wrap="square" rtlCol="0">
            <a:spAutoFit/>
          </a:bodyPr>
          <a:lstStyle/>
          <a:p>
            <a:r>
              <a:rPr lang="en-US" b="1" dirty="0" err="1" smtClean="0">
                <a:solidFill>
                  <a:schemeClr val="bg1"/>
                </a:solidFill>
              </a:rPr>
              <a:t>Consultation.php</a:t>
            </a:r>
            <a:endParaRPr lang="en-GB" b="1" dirty="0">
              <a:solidFill>
                <a:schemeClr val="bg1"/>
              </a:solidFill>
            </a:endParaRPr>
          </a:p>
        </p:txBody>
      </p:sp>
    </p:spTree>
    <p:extLst>
      <p:ext uri="{BB962C8B-B14F-4D97-AF65-F5344CB8AC3E}">
        <p14:creationId xmlns:p14="http://schemas.microsoft.com/office/powerpoint/2010/main" val="3929948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13</a:t>
            </a:fld>
            <a:endParaRPr lang="ru-RU"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19110" t="33478" r="46197" b="5339"/>
          <a:stretch/>
        </p:blipFill>
        <p:spPr>
          <a:xfrm>
            <a:off x="242596" y="233265"/>
            <a:ext cx="3489649" cy="3461657"/>
          </a:xfrm>
          <a:prstGeom prst="rect">
            <a:avLst/>
          </a:prstGeom>
        </p:spPr>
      </p:pic>
      <p:sp>
        <p:nvSpPr>
          <p:cNvPr id="17" name="TextBox 16"/>
          <p:cNvSpPr txBox="1"/>
          <p:nvPr/>
        </p:nvSpPr>
        <p:spPr>
          <a:xfrm>
            <a:off x="569167" y="3928188"/>
            <a:ext cx="3676262" cy="369332"/>
          </a:xfrm>
          <a:prstGeom prst="rect">
            <a:avLst/>
          </a:prstGeom>
          <a:noFill/>
        </p:spPr>
        <p:txBody>
          <a:bodyPr wrap="square" rtlCol="0">
            <a:spAutoFit/>
          </a:bodyPr>
          <a:lstStyle/>
          <a:p>
            <a:r>
              <a:rPr lang="en-US" b="1" dirty="0" err="1" smtClean="0">
                <a:solidFill>
                  <a:schemeClr val="bg1"/>
                </a:solidFill>
              </a:rPr>
              <a:t>Create_test_category.php</a:t>
            </a:r>
            <a:endParaRPr lang="en-GB" b="1" dirty="0">
              <a:solidFill>
                <a:schemeClr val="bg1"/>
              </a:solidFill>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9295" t="10225" r="35529" b="12265"/>
          <a:stretch/>
        </p:blipFill>
        <p:spPr>
          <a:xfrm>
            <a:off x="3830217" y="51318"/>
            <a:ext cx="4058816" cy="3760237"/>
          </a:xfrm>
          <a:prstGeom prst="rect">
            <a:avLst/>
          </a:prstGeom>
        </p:spPr>
      </p:pic>
      <p:sp>
        <p:nvSpPr>
          <p:cNvPr id="19" name="TextBox 18"/>
          <p:cNvSpPr txBox="1"/>
          <p:nvPr/>
        </p:nvSpPr>
        <p:spPr>
          <a:xfrm>
            <a:off x="4021494" y="3928188"/>
            <a:ext cx="3676262" cy="369332"/>
          </a:xfrm>
          <a:prstGeom prst="rect">
            <a:avLst/>
          </a:prstGeom>
          <a:noFill/>
        </p:spPr>
        <p:txBody>
          <a:bodyPr wrap="square" rtlCol="0">
            <a:spAutoFit/>
          </a:bodyPr>
          <a:lstStyle/>
          <a:p>
            <a:r>
              <a:rPr lang="en-US" b="1" dirty="0" err="1" smtClean="0">
                <a:solidFill>
                  <a:schemeClr val="bg1"/>
                </a:solidFill>
              </a:rPr>
              <a:t>Create_test_category.php</a:t>
            </a:r>
            <a:endParaRPr lang="en-GB" b="1" dirty="0">
              <a:solidFill>
                <a:schemeClr val="bg1"/>
              </a:solidFill>
            </a:endParaRP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19388" t="6102" r="28107" b="4350"/>
          <a:stretch/>
        </p:blipFill>
        <p:spPr>
          <a:xfrm>
            <a:off x="7987005" y="130629"/>
            <a:ext cx="4282750" cy="5215812"/>
          </a:xfrm>
          <a:prstGeom prst="rect">
            <a:avLst/>
          </a:prstGeom>
        </p:spPr>
      </p:pic>
      <p:sp>
        <p:nvSpPr>
          <p:cNvPr id="21" name="TextBox 20"/>
          <p:cNvSpPr txBox="1"/>
          <p:nvPr/>
        </p:nvSpPr>
        <p:spPr>
          <a:xfrm>
            <a:off x="7328621" y="5421859"/>
            <a:ext cx="3676262" cy="369332"/>
          </a:xfrm>
          <a:prstGeom prst="rect">
            <a:avLst/>
          </a:prstGeom>
          <a:noFill/>
        </p:spPr>
        <p:txBody>
          <a:bodyPr wrap="square" rtlCol="0">
            <a:spAutoFit/>
          </a:bodyPr>
          <a:lstStyle/>
          <a:p>
            <a:r>
              <a:rPr lang="en-US" b="1" dirty="0" err="1" smtClean="0">
                <a:solidFill>
                  <a:schemeClr val="bg1"/>
                </a:solidFill>
              </a:rPr>
              <a:t>categoryManager.php</a:t>
            </a:r>
            <a:endParaRPr lang="en-GB" b="1" dirty="0">
              <a:solidFill>
                <a:schemeClr val="bg1"/>
              </a:solidFill>
            </a:endParaRPr>
          </a:p>
        </p:txBody>
      </p:sp>
    </p:spTree>
    <p:extLst>
      <p:ext uri="{BB962C8B-B14F-4D97-AF65-F5344CB8AC3E}">
        <p14:creationId xmlns:p14="http://schemas.microsoft.com/office/powerpoint/2010/main" val="251951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17" name="TextBox 16"/>
          <p:cNvSpPr txBox="1"/>
          <p:nvPr/>
        </p:nvSpPr>
        <p:spPr>
          <a:xfrm>
            <a:off x="223934" y="5791191"/>
            <a:ext cx="3676262" cy="646331"/>
          </a:xfrm>
          <a:prstGeom prst="rect">
            <a:avLst/>
          </a:prstGeom>
          <a:noFill/>
        </p:spPr>
        <p:txBody>
          <a:bodyPr wrap="square" rtlCol="0">
            <a:spAutoFit/>
          </a:bodyPr>
          <a:lstStyle/>
          <a:p>
            <a:r>
              <a:rPr lang="en-US" b="1" dirty="0" err="1" smtClean="0">
                <a:solidFill>
                  <a:schemeClr val="bg1"/>
                </a:solidFill>
              </a:rPr>
              <a:t>Create_test_category.php</a:t>
            </a:r>
            <a:r>
              <a:rPr lang="en-US" b="1" dirty="0" smtClean="0">
                <a:solidFill>
                  <a:schemeClr val="bg1"/>
                </a:solidFill>
              </a:rPr>
              <a:t> (view)</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202" t="7916" r="37569" b="4680"/>
          <a:stretch/>
        </p:blipFill>
        <p:spPr>
          <a:xfrm>
            <a:off x="-1" y="111968"/>
            <a:ext cx="5225143" cy="549455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8739" t="4123" r="25139" b="5504"/>
          <a:stretch/>
        </p:blipFill>
        <p:spPr>
          <a:xfrm>
            <a:off x="5505061" y="111968"/>
            <a:ext cx="6568751" cy="5494558"/>
          </a:xfrm>
          <a:prstGeom prst="rect">
            <a:avLst/>
          </a:prstGeom>
        </p:spPr>
      </p:pic>
    </p:spTree>
    <p:extLst>
      <p:ext uri="{BB962C8B-B14F-4D97-AF65-F5344CB8AC3E}">
        <p14:creationId xmlns:p14="http://schemas.microsoft.com/office/powerpoint/2010/main" val="337130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17" name="TextBox 16"/>
          <p:cNvSpPr txBox="1"/>
          <p:nvPr/>
        </p:nvSpPr>
        <p:spPr>
          <a:xfrm>
            <a:off x="223934" y="5791191"/>
            <a:ext cx="3676262" cy="646331"/>
          </a:xfrm>
          <a:prstGeom prst="rect">
            <a:avLst/>
          </a:prstGeom>
          <a:noFill/>
        </p:spPr>
        <p:txBody>
          <a:bodyPr wrap="square" rtlCol="0">
            <a:spAutoFit/>
          </a:bodyPr>
          <a:lstStyle/>
          <a:p>
            <a:r>
              <a:rPr lang="en-US" b="1" dirty="0" err="1" smtClean="0">
                <a:solidFill>
                  <a:schemeClr val="bg1"/>
                </a:solidFill>
              </a:rPr>
              <a:t>Create_test_category.php</a:t>
            </a:r>
            <a:r>
              <a:rPr lang="en-US" b="1" dirty="0" smtClean="0">
                <a:solidFill>
                  <a:schemeClr val="bg1"/>
                </a:solidFill>
              </a:rPr>
              <a:t> (view)</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110" t="17481" r="27737" b="4350"/>
          <a:stretch/>
        </p:blipFill>
        <p:spPr>
          <a:xfrm>
            <a:off x="102636" y="149288"/>
            <a:ext cx="5346441" cy="542108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24" t="19625" r="17346" b="4515"/>
          <a:stretch/>
        </p:blipFill>
        <p:spPr>
          <a:xfrm>
            <a:off x="5589037" y="149287"/>
            <a:ext cx="6410132" cy="5421087"/>
          </a:xfrm>
          <a:prstGeom prst="rect">
            <a:avLst/>
          </a:prstGeom>
        </p:spPr>
      </p:pic>
    </p:spTree>
    <p:extLst>
      <p:ext uri="{BB962C8B-B14F-4D97-AF65-F5344CB8AC3E}">
        <p14:creationId xmlns:p14="http://schemas.microsoft.com/office/powerpoint/2010/main" val="3699234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17" name="TextBox 16"/>
          <p:cNvSpPr txBox="1"/>
          <p:nvPr/>
        </p:nvSpPr>
        <p:spPr>
          <a:xfrm>
            <a:off x="223934" y="5791191"/>
            <a:ext cx="3676262" cy="646331"/>
          </a:xfrm>
          <a:prstGeom prst="rect">
            <a:avLst/>
          </a:prstGeom>
          <a:noFill/>
        </p:spPr>
        <p:txBody>
          <a:bodyPr wrap="square" rtlCol="0">
            <a:spAutoFit/>
          </a:bodyPr>
          <a:lstStyle/>
          <a:p>
            <a:r>
              <a:rPr lang="en-US" b="1" dirty="0" err="1" smtClean="0">
                <a:solidFill>
                  <a:schemeClr val="bg1"/>
                </a:solidFill>
              </a:rPr>
              <a:t>Create_test_category.php</a:t>
            </a:r>
            <a:r>
              <a:rPr lang="en-US" b="1" dirty="0" smtClean="0">
                <a:solidFill>
                  <a:schemeClr val="bg1"/>
                </a:solidFill>
              </a:rPr>
              <a:t> (view)</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924" t="17316" r="10854" b="5339"/>
          <a:stretch/>
        </p:blipFill>
        <p:spPr>
          <a:xfrm>
            <a:off x="0" y="0"/>
            <a:ext cx="7063274" cy="437605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695" t="17481" r="17717" b="4350"/>
          <a:stretch/>
        </p:blipFill>
        <p:spPr>
          <a:xfrm>
            <a:off x="7193901" y="83975"/>
            <a:ext cx="4917234" cy="4422711"/>
          </a:xfrm>
          <a:prstGeom prst="rect">
            <a:avLst/>
          </a:prstGeom>
        </p:spPr>
      </p:pic>
    </p:spTree>
    <p:extLst>
      <p:ext uri="{BB962C8B-B14F-4D97-AF65-F5344CB8AC3E}">
        <p14:creationId xmlns:p14="http://schemas.microsoft.com/office/powerpoint/2010/main" val="308432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Patient_dashboard.php</a:t>
            </a:r>
            <a:r>
              <a:rPr lang="en-US" b="1" dirty="0" smtClean="0">
                <a:solidFill>
                  <a:schemeClr val="bg1"/>
                </a:solidFill>
              </a:rPr>
              <a:t> (view)</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831" t="7776" r="29963" b="4695"/>
          <a:stretch/>
        </p:blipFill>
        <p:spPr>
          <a:xfrm>
            <a:off x="0" y="-1"/>
            <a:ext cx="5150498" cy="558903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264" t="5278" r="31076" b="4514"/>
          <a:stretch/>
        </p:blipFill>
        <p:spPr>
          <a:xfrm>
            <a:off x="5374431" y="0"/>
            <a:ext cx="6568753" cy="5589036"/>
          </a:xfrm>
          <a:prstGeom prst="rect">
            <a:avLst/>
          </a:prstGeom>
        </p:spPr>
      </p:pic>
    </p:spTree>
    <p:extLst>
      <p:ext uri="{BB962C8B-B14F-4D97-AF65-F5344CB8AC3E}">
        <p14:creationId xmlns:p14="http://schemas.microsoft.com/office/powerpoint/2010/main" val="356635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18</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Patient_dashboard.php</a:t>
            </a:r>
            <a:r>
              <a:rPr lang="en-US" b="1" dirty="0" smtClean="0">
                <a:solidFill>
                  <a:schemeClr val="bg1"/>
                </a:solidFill>
              </a:rPr>
              <a:t> (view)</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646" t="5277" r="35158" b="39641"/>
          <a:stretch/>
        </p:blipFill>
        <p:spPr>
          <a:xfrm>
            <a:off x="223934" y="391886"/>
            <a:ext cx="4646646" cy="495455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9202" t="6851" r="36270" b="4920"/>
          <a:stretch/>
        </p:blipFill>
        <p:spPr>
          <a:xfrm>
            <a:off x="5327780" y="251927"/>
            <a:ext cx="6341706" cy="4991877"/>
          </a:xfrm>
          <a:prstGeom prst="rect">
            <a:avLst/>
          </a:prstGeom>
        </p:spPr>
      </p:pic>
      <p:sp>
        <p:nvSpPr>
          <p:cNvPr id="9" name="TextBox 8"/>
          <p:cNvSpPr txBox="1"/>
          <p:nvPr/>
        </p:nvSpPr>
        <p:spPr>
          <a:xfrm>
            <a:off x="5327780" y="5633040"/>
            <a:ext cx="3676262" cy="369332"/>
          </a:xfrm>
          <a:prstGeom prst="rect">
            <a:avLst/>
          </a:prstGeom>
          <a:noFill/>
        </p:spPr>
        <p:txBody>
          <a:bodyPr wrap="square" rtlCol="0">
            <a:spAutoFit/>
          </a:bodyPr>
          <a:lstStyle/>
          <a:p>
            <a:r>
              <a:rPr lang="en-US" b="1" dirty="0" err="1" smtClean="0">
                <a:solidFill>
                  <a:schemeClr val="bg1"/>
                </a:solidFill>
              </a:rPr>
              <a:t>Patient_dashboard.php</a:t>
            </a:r>
            <a:r>
              <a:rPr lang="en-US" b="1" dirty="0" smtClean="0">
                <a:solidFill>
                  <a:schemeClr val="bg1"/>
                </a:solidFill>
              </a:rPr>
              <a:t> </a:t>
            </a:r>
            <a:endParaRPr lang="en-GB" b="1" dirty="0">
              <a:solidFill>
                <a:schemeClr val="bg1"/>
              </a:solidFill>
            </a:endParaRPr>
          </a:p>
        </p:txBody>
      </p:sp>
    </p:spTree>
    <p:extLst>
      <p:ext uri="{BB962C8B-B14F-4D97-AF65-F5344CB8AC3E}">
        <p14:creationId xmlns:p14="http://schemas.microsoft.com/office/powerpoint/2010/main" val="443512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19</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PatientDashboardHandler.php</a:t>
            </a:r>
            <a:r>
              <a:rPr lang="en-US" b="1" dirty="0" smtClean="0">
                <a:solidFill>
                  <a:schemeClr val="bg1"/>
                </a:solidFill>
              </a:rPr>
              <a:t>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481" t="9895" r="41280" b="5669"/>
          <a:stretch/>
        </p:blipFill>
        <p:spPr>
          <a:xfrm>
            <a:off x="88640" y="102637"/>
            <a:ext cx="5920274" cy="477727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25" t="10389" r="35435" b="10946"/>
          <a:stretch/>
        </p:blipFill>
        <p:spPr>
          <a:xfrm>
            <a:off x="6008914" y="265923"/>
            <a:ext cx="6102221" cy="4613988"/>
          </a:xfrm>
          <a:prstGeom prst="rect">
            <a:avLst/>
          </a:prstGeom>
        </p:spPr>
      </p:pic>
    </p:spTree>
    <p:extLst>
      <p:ext uri="{BB962C8B-B14F-4D97-AF65-F5344CB8AC3E}">
        <p14:creationId xmlns:p14="http://schemas.microsoft.com/office/powerpoint/2010/main" val="1836835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 xmlns:a16="http://schemas.microsoft.com/office/drawing/2014/main" id="{CFA21564-E2C8-443F-8E07-E59DFA5BC6DF}"/>
              </a:ext>
            </a:extLst>
          </p:cNvPr>
          <p:cNvSpPr>
            <a:spLocks noGrp="1"/>
          </p:cNvSpPr>
          <p:nvPr>
            <p:ph type="title"/>
          </p:nvPr>
        </p:nvSpPr>
        <p:spPr/>
        <p:txBody>
          <a:bodyPr/>
          <a:lstStyle/>
          <a:p>
            <a:r>
              <a:rPr lang="en-US" dirty="0" smtClean="0"/>
              <a:t>Table of Content </a:t>
            </a:r>
            <a:endParaRPr lang="ru-RU" dirty="0"/>
          </a:p>
        </p:txBody>
      </p:sp>
      <p:sp>
        <p:nvSpPr>
          <p:cNvPr id="5" name="Text Placeholder 4">
            <a:extLst>
              <a:ext uri="{FF2B5EF4-FFF2-40B4-BE49-F238E27FC236}">
                <a16:creationId xmlns="" xmlns:a16="http://schemas.microsoft.com/office/drawing/2014/main" id="{02A2A374-6D41-4D06-9363-30924664025A}"/>
              </a:ext>
            </a:extLst>
          </p:cNvPr>
          <p:cNvSpPr>
            <a:spLocks noGrp="1"/>
          </p:cNvSpPr>
          <p:nvPr>
            <p:ph type="body" sz="quarter" idx="13"/>
          </p:nvPr>
        </p:nvSpPr>
        <p:spPr>
          <a:xfrm>
            <a:off x="447869" y="2225392"/>
            <a:ext cx="4748019" cy="3776980"/>
          </a:xfrm>
        </p:spPr>
        <p:txBody>
          <a:bodyPr>
            <a:normAutofit/>
          </a:bodyPr>
          <a:lstStyle/>
          <a:p>
            <a:r>
              <a:rPr lang="en-US" dirty="0" smtClean="0"/>
              <a:t>Overview </a:t>
            </a:r>
            <a:r>
              <a:rPr lang="en-US" dirty="0"/>
              <a:t>of the Modular/Component </a:t>
            </a:r>
            <a:r>
              <a:rPr lang="en-US" dirty="0" smtClean="0"/>
              <a:t>Architecture</a:t>
            </a:r>
          </a:p>
          <a:p>
            <a:endParaRPr lang="en-US" dirty="0"/>
          </a:p>
          <a:p>
            <a:r>
              <a:rPr lang="en-US" dirty="0"/>
              <a:t>Technologies Used and </a:t>
            </a:r>
            <a:r>
              <a:rPr lang="en-US" dirty="0" smtClean="0"/>
              <a:t>Justifications</a:t>
            </a:r>
          </a:p>
          <a:p>
            <a:endParaRPr lang="en-US" dirty="0"/>
          </a:p>
          <a:p>
            <a:r>
              <a:rPr lang="en-US" dirty="0"/>
              <a:t>Code </a:t>
            </a:r>
            <a:r>
              <a:rPr lang="en-US" dirty="0" smtClean="0"/>
              <a:t>Highlights</a:t>
            </a:r>
          </a:p>
          <a:p>
            <a:endParaRPr lang="en-US" dirty="0"/>
          </a:p>
          <a:p>
            <a:r>
              <a:rPr lang="en-US" dirty="0"/>
              <a:t>Conclusion</a:t>
            </a:r>
          </a:p>
        </p:txBody>
      </p:sp>
      <p:sp>
        <p:nvSpPr>
          <p:cNvPr id="3" name="Slide Number Placeholder 2">
            <a:extLst>
              <a:ext uri="{FF2B5EF4-FFF2-40B4-BE49-F238E27FC236}">
                <a16:creationId xmlns=""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20</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Patient_invoice.php</a:t>
            </a:r>
            <a:r>
              <a:rPr lang="en-US" b="1" dirty="0" smtClean="0">
                <a:solidFill>
                  <a:schemeClr val="bg1"/>
                </a:solidFill>
              </a:rPr>
              <a:t> </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924" t="5277" r="25974" b="4783"/>
          <a:stretch/>
        </p:blipFill>
        <p:spPr>
          <a:xfrm>
            <a:off x="102637" y="121298"/>
            <a:ext cx="5505062" cy="508868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9017" t="6596" r="29870" b="4020"/>
          <a:stretch/>
        </p:blipFill>
        <p:spPr>
          <a:xfrm>
            <a:off x="5822303" y="121298"/>
            <a:ext cx="6120882" cy="5057192"/>
          </a:xfrm>
          <a:prstGeom prst="rect">
            <a:avLst/>
          </a:prstGeom>
        </p:spPr>
      </p:pic>
      <p:sp>
        <p:nvSpPr>
          <p:cNvPr id="8" name="TextBox 7"/>
          <p:cNvSpPr txBox="1"/>
          <p:nvPr/>
        </p:nvSpPr>
        <p:spPr>
          <a:xfrm>
            <a:off x="5822303" y="5606525"/>
            <a:ext cx="3676262" cy="369332"/>
          </a:xfrm>
          <a:prstGeom prst="rect">
            <a:avLst/>
          </a:prstGeom>
          <a:noFill/>
        </p:spPr>
        <p:txBody>
          <a:bodyPr wrap="square" rtlCol="0">
            <a:spAutoFit/>
          </a:bodyPr>
          <a:lstStyle/>
          <a:p>
            <a:r>
              <a:rPr lang="en-US" b="1" dirty="0" err="1" smtClean="0">
                <a:solidFill>
                  <a:schemeClr val="bg1"/>
                </a:solidFill>
              </a:rPr>
              <a:t>Patient_invoice.php</a:t>
            </a:r>
            <a:r>
              <a:rPr lang="en-US" b="1" dirty="0" smtClean="0">
                <a:solidFill>
                  <a:schemeClr val="bg1"/>
                </a:solidFill>
              </a:rPr>
              <a:t> (view) </a:t>
            </a:r>
            <a:endParaRPr lang="en-GB" b="1" dirty="0">
              <a:solidFill>
                <a:schemeClr val="bg1"/>
              </a:solidFill>
            </a:endParaRPr>
          </a:p>
        </p:txBody>
      </p:sp>
    </p:spTree>
    <p:extLst>
      <p:ext uri="{BB962C8B-B14F-4D97-AF65-F5344CB8AC3E}">
        <p14:creationId xmlns:p14="http://schemas.microsoft.com/office/powerpoint/2010/main" val="3104041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21</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PatientInvoiceHandler.php</a:t>
            </a:r>
            <a:r>
              <a:rPr lang="en-US" b="1" dirty="0" smtClean="0">
                <a:solidFill>
                  <a:schemeClr val="bg1"/>
                </a:solidFill>
              </a:rPr>
              <a:t>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1281" b="4020"/>
          <a:stretch/>
        </p:blipFill>
        <p:spPr>
          <a:xfrm>
            <a:off x="0" y="0"/>
            <a:ext cx="5906278" cy="543041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8961" b="4844"/>
          <a:stretch/>
        </p:blipFill>
        <p:spPr>
          <a:xfrm>
            <a:off x="5971592" y="130628"/>
            <a:ext cx="6139543" cy="5383764"/>
          </a:xfrm>
          <a:prstGeom prst="rect">
            <a:avLst/>
          </a:prstGeom>
        </p:spPr>
      </p:pic>
    </p:spTree>
    <p:extLst>
      <p:ext uri="{BB962C8B-B14F-4D97-AF65-F5344CB8AC3E}">
        <p14:creationId xmlns:p14="http://schemas.microsoft.com/office/powerpoint/2010/main" val="259853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22</a:t>
            </a:fld>
            <a:endParaRPr lang="ru-RU" dirty="0"/>
          </a:p>
        </p:txBody>
      </p:sp>
      <p:sp>
        <p:nvSpPr>
          <p:cNvPr id="17" name="TextBox 16"/>
          <p:cNvSpPr txBox="1"/>
          <p:nvPr/>
        </p:nvSpPr>
        <p:spPr>
          <a:xfrm>
            <a:off x="223934" y="5791191"/>
            <a:ext cx="3676262" cy="369332"/>
          </a:xfrm>
          <a:prstGeom prst="rect">
            <a:avLst/>
          </a:prstGeom>
          <a:noFill/>
        </p:spPr>
        <p:txBody>
          <a:bodyPr wrap="square" rtlCol="0">
            <a:spAutoFit/>
          </a:bodyPr>
          <a:lstStyle/>
          <a:p>
            <a:r>
              <a:rPr lang="en-US" b="1" dirty="0" err="1" smtClean="0">
                <a:solidFill>
                  <a:schemeClr val="bg1"/>
                </a:solidFill>
              </a:rPr>
              <a:t>Patient_record.php</a:t>
            </a:r>
            <a:r>
              <a:rPr lang="en-US" b="1" dirty="0" smtClean="0">
                <a:solidFill>
                  <a:schemeClr val="bg1"/>
                </a:solidFill>
              </a:rPr>
              <a:t> </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277" r="33674" b="4350"/>
          <a:stretch/>
        </p:blipFill>
        <p:spPr>
          <a:xfrm>
            <a:off x="0" y="298580"/>
            <a:ext cx="6671388" cy="549261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9017" t="5937" r="33673" b="3855"/>
          <a:stretch/>
        </p:blipFill>
        <p:spPr>
          <a:xfrm>
            <a:off x="6904652" y="298580"/>
            <a:ext cx="5287347" cy="5492611"/>
          </a:xfrm>
          <a:prstGeom prst="rect">
            <a:avLst/>
          </a:prstGeom>
        </p:spPr>
      </p:pic>
      <p:sp>
        <p:nvSpPr>
          <p:cNvPr id="8" name="TextBox 7"/>
          <p:cNvSpPr txBox="1"/>
          <p:nvPr/>
        </p:nvSpPr>
        <p:spPr>
          <a:xfrm>
            <a:off x="6767803" y="5818390"/>
            <a:ext cx="3676262" cy="369332"/>
          </a:xfrm>
          <a:prstGeom prst="rect">
            <a:avLst/>
          </a:prstGeom>
          <a:noFill/>
        </p:spPr>
        <p:txBody>
          <a:bodyPr wrap="square" rtlCol="0">
            <a:spAutoFit/>
          </a:bodyPr>
          <a:lstStyle/>
          <a:p>
            <a:r>
              <a:rPr lang="en-US" b="1" dirty="0" err="1" smtClean="0">
                <a:solidFill>
                  <a:schemeClr val="bg1"/>
                </a:solidFill>
              </a:rPr>
              <a:t>Patient_record.php</a:t>
            </a:r>
            <a:r>
              <a:rPr lang="en-US" b="1" dirty="0" smtClean="0">
                <a:solidFill>
                  <a:schemeClr val="bg1"/>
                </a:solidFill>
              </a:rPr>
              <a:t> (view) </a:t>
            </a:r>
            <a:endParaRPr lang="en-GB" b="1" dirty="0">
              <a:solidFill>
                <a:schemeClr val="bg1"/>
              </a:solidFill>
            </a:endParaRPr>
          </a:p>
        </p:txBody>
      </p:sp>
    </p:spTree>
    <p:extLst>
      <p:ext uri="{BB962C8B-B14F-4D97-AF65-F5344CB8AC3E}">
        <p14:creationId xmlns:p14="http://schemas.microsoft.com/office/powerpoint/2010/main" val="1360011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23</a:t>
            </a:fld>
            <a:endParaRPr lang="ru-RU" dirty="0"/>
          </a:p>
        </p:txBody>
      </p:sp>
      <p:sp>
        <p:nvSpPr>
          <p:cNvPr id="17" name="TextBox 16"/>
          <p:cNvSpPr txBox="1"/>
          <p:nvPr/>
        </p:nvSpPr>
        <p:spPr>
          <a:xfrm>
            <a:off x="223934" y="5784649"/>
            <a:ext cx="3676262" cy="369332"/>
          </a:xfrm>
          <a:prstGeom prst="rect">
            <a:avLst/>
          </a:prstGeom>
          <a:noFill/>
        </p:spPr>
        <p:txBody>
          <a:bodyPr wrap="square" rtlCol="0">
            <a:spAutoFit/>
          </a:bodyPr>
          <a:lstStyle/>
          <a:p>
            <a:r>
              <a:rPr lang="en-US" b="1" dirty="0" err="1" smtClean="0">
                <a:solidFill>
                  <a:schemeClr val="bg1"/>
                </a:solidFill>
              </a:rPr>
              <a:t>Patient_record.php</a:t>
            </a:r>
            <a:r>
              <a:rPr lang="en-US" b="1" dirty="0" smtClean="0">
                <a:solidFill>
                  <a:schemeClr val="bg1"/>
                </a:solidFill>
              </a:rPr>
              <a:t> (view)</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552" t="11049" r="30705" b="4185"/>
          <a:stretch/>
        </p:blipFill>
        <p:spPr>
          <a:xfrm>
            <a:off x="298580" y="111967"/>
            <a:ext cx="5878285" cy="567922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24" t="11214" r="35528" b="4185"/>
          <a:stretch/>
        </p:blipFill>
        <p:spPr>
          <a:xfrm>
            <a:off x="6698272" y="205273"/>
            <a:ext cx="5493728" cy="5663682"/>
          </a:xfrm>
          <a:prstGeom prst="rect">
            <a:avLst/>
          </a:prstGeom>
        </p:spPr>
      </p:pic>
    </p:spTree>
    <p:extLst>
      <p:ext uri="{BB962C8B-B14F-4D97-AF65-F5344CB8AC3E}">
        <p14:creationId xmlns:p14="http://schemas.microsoft.com/office/powerpoint/2010/main" val="83780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24</a:t>
            </a:fld>
            <a:endParaRPr lang="ru-RU" dirty="0"/>
          </a:p>
        </p:txBody>
      </p:sp>
      <p:sp>
        <p:nvSpPr>
          <p:cNvPr id="17" name="TextBox 16"/>
          <p:cNvSpPr txBox="1"/>
          <p:nvPr/>
        </p:nvSpPr>
        <p:spPr>
          <a:xfrm>
            <a:off x="223934" y="5784649"/>
            <a:ext cx="3676262" cy="646331"/>
          </a:xfrm>
          <a:prstGeom prst="rect">
            <a:avLst/>
          </a:prstGeom>
          <a:noFill/>
        </p:spPr>
        <p:txBody>
          <a:bodyPr wrap="square" rtlCol="0">
            <a:spAutoFit/>
          </a:bodyPr>
          <a:lstStyle/>
          <a:p>
            <a:r>
              <a:rPr lang="en-US" b="1" dirty="0" err="1" smtClean="0">
                <a:solidFill>
                  <a:schemeClr val="bg1"/>
                </a:solidFill>
              </a:rPr>
              <a:t>PatientRecordHandler.php</a:t>
            </a:r>
            <a:r>
              <a:rPr lang="en-US" b="1" dirty="0" smtClean="0">
                <a:solidFill>
                  <a:schemeClr val="bg1"/>
                </a:solidFill>
              </a:rPr>
              <a:t> (view)</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831" t="10555" r="37106" b="4350"/>
          <a:stretch/>
        </p:blipFill>
        <p:spPr>
          <a:xfrm>
            <a:off x="289250" y="597158"/>
            <a:ext cx="6643395" cy="481459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9388" t="3464" r="24861" b="26942"/>
          <a:stretch/>
        </p:blipFill>
        <p:spPr>
          <a:xfrm>
            <a:off x="7091265" y="597157"/>
            <a:ext cx="5178490" cy="4814597"/>
          </a:xfrm>
          <a:prstGeom prst="rect">
            <a:avLst/>
          </a:prstGeom>
        </p:spPr>
      </p:pic>
    </p:spTree>
    <p:extLst>
      <p:ext uri="{BB962C8B-B14F-4D97-AF65-F5344CB8AC3E}">
        <p14:creationId xmlns:p14="http://schemas.microsoft.com/office/powerpoint/2010/main" val="14089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25</a:t>
            </a:fld>
            <a:endParaRPr lang="ru-RU" dirty="0"/>
          </a:p>
        </p:txBody>
      </p:sp>
      <p:sp>
        <p:nvSpPr>
          <p:cNvPr id="17" name="TextBox 16"/>
          <p:cNvSpPr txBox="1"/>
          <p:nvPr/>
        </p:nvSpPr>
        <p:spPr>
          <a:xfrm>
            <a:off x="195943" y="5740956"/>
            <a:ext cx="3676262" cy="369332"/>
          </a:xfrm>
          <a:prstGeom prst="rect">
            <a:avLst/>
          </a:prstGeom>
          <a:noFill/>
        </p:spPr>
        <p:txBody>
          <a:bodyPr wrap="square" rtlCol="0">
            <a:spAutoFit/>
          </a:bodyPr>
          <a:lstStyle/>
          <a:p>
            <a:r>
              <a:rPr lang="en-US" b="1" dirty="0" err="1" smtClean="0">
                <a:solidFill>
                  <a:schemeClr val="bg1"/>
                </a:solidFill>
              </a:rPr>
              <a:t>View_all_rerquests.php</a:t>
            </a:r>
            <a:r>
              <a:rPr lang="en-US" b="1" dirty="0" smtClean="0">
                <a:solidFill>
                  <a:schemeClr val="bg1"/>
                </a:solidFill>
              </a:rPr>
              <a:t>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622" t="2969" r="22066" b="3031"/>
          <a:stretch/>
        </p:blipFill>
        <p:spPr>
          <a:xfrm>
            <a:off x="65314" y="167951"/>
            <a:ext cx="5635689" cy="531844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110" r="34323" b="4844"/>
          <a:stretch/>
        </p:blipFill>
        <p:spPr>
          <a:xfrm>
            <a:off x="5850294" y="102637"/>
            <a:ext cx="6120882" cy="5383763"/>
          </a:xfrm>
          <a:prstGeom prst="rect">
            <a:avLst/>
          </a:prstGeom>
        </p:spPr>
      </p:pic>
    </p:spTree>
    <p:extLst>
      <p:ext uri="{BB962C8B-B14F-4D97-AF65-F5344CB8AC3E}">
        <p14:creationId xmlns:p14="http://schemas.microsoft.com/office/powerpoint/2010/main" val="20056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26</a:t>
            </a:fld>
            <a:endParaRPr lang="ru-RU" dirty="0"/>
          </a:p>
        </p:txBody>
      </p:sp>
      <p:sp>
        <p:nvSpPr>
          <p:cNvPr id="17" name="TextBox 16"/>
          <p:cNvSpPr txBox="1"/>
          <p:nvPr/>
        </p:nvSpPr>
        <p:spPr>
          <a:xfrm>
            <a:off x="195943" y="5740956"/>
            <a:ext cx="3676262" cy="369332"/>
          </a:xfrm>
          <a:prstGeom prst="rect">
            <a:avLst/>
          </a:prstGeom>
          <a:noFill/>
        </p:spPr>
        <p:txBody>
          <a:bodyPr wrap="square" rtlCol="0">
            <a:spAutoFit/>
          </a:bodyPr>
          <a:lstStyle/>
          <a:p>
            <a:r>
              <a:rPr lang="en-US" b="1" dirty="0" err="1" smtClean="0">
                <a:solidFill>
                  <a:schemeClr val="bg1"/>
                </a:solidFill>
              </a:rPr>
              <a:t>View_all_rerquests.php</a:t>
            </a:r>
            <a:r>
              <a:rPr lang="en-US" b="1" dirty="0" smtClean="0">
                <a:solidFill>
                  <a:schemeClr val="bg1"/>
                </a:solidFill>
              </a:rPr>
              <a:t> </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739" t="330" r="35065" b="5009"/>
          <a:stretch/>
        </p:blipFill>
        <p:spPr>
          <a:xfrm>
            <a:off x="195943" y="102637"/>
            <a:ext cx="4646645" cy="535577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787" r="24900" b="4829"/>
          <a:stretch/>
        </p:blipFill>
        <p:spPr>
          <a:xfrm>
            <a:off x="5066523" y="102637"/>
            <a:ext cx="7035281" cy="5057192"/>
          </a:xfrm>
          <a:prstGeom prst="rect">
            <a:avLst/>
          </a:prstGeom>
        </p:spPr>
      </p:pic>
    </p:spTree>
    <p:extLst>
      <p:ext uri="{BB962C8B-B14F-4D97-AF65-F5344CB8AC3E}">
        <p14:creationId xmlns:p14="http://schemas.microsoft.com/office/powerpoint/2010/main" val="60173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27</a:t>
            </a:fld>
            <a:endParaRPr lang="ru-RU" dirty="0"/>
          </a:p>
        </p:txBody>
      </p:sp>
      <p:sp>
        <p:nvSpPr>
          <p:cNvPr id="17" name="TextBox 16"/>
          <p:cNvSpPr txBox="1"/>
          <p:nvPr/>
        </p:nvSpPr>
        <p:spPr>
          <a:xfrm>
            <a:off x="195943" y="5740956"/>
            <a:ext cx="3676262" cy="369332"/>
          </a:xfrm>
          <a:prstGeom prst="rect">
            <a:avLst/>
          </a:prstGeom>
          <a:noFill/>
        </p:spPr>
        <p:txBody>
          <a:bodyPr wrap="square" rtlCol="0">
            <a:spAutoFit/>
          </a:bodyPr>
          <a:lstStyle/>
          <a:p>
            <a:r>
              <a:rPr lang="en-US" b="1" dirty="0" err="1" smtClean="0">
                <a:solidFill>
                  <a:schemeClr val="bg1"/>
                </a:solidFill>
              </a:rPr>
              <a:t>View_all_rerquests.php</a:t>
            </a:r>
            <a:r>
              <a:rPr lang="en-US" b="1" dirty="0" smtClean="0">
                <a:solidFill>
                  <a:schemeClr val="bg1"/>
                </a:solidFill>
              </a:rPr>
              <a:t> </a:t>
            </a:r>
            <a:endParaRPr lang="en-GB"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5657850"/>
          </a:xfrm>
          <a:prstGeom prst="rect">
            <a:avLst/>
          </a:prstGeom>
        </p:spPr>
      </p:pic>
    </p:spTree>
    <p:extLst>
      <p:ext uri="{BB962C8B-B14F-4D97-AF65-F5344CB8AC3E}">
        <p14:creationId xmlns:p14="http://schemas.microsoft.com/office/powerpoint/2010/main" val="348023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28</a:t>
            </a:fld>
            <a:endParaRPr lang="ru-RU" dirty="0"/>
          </a:p>
        </p:txBody>
      </p:sp>
      <p:sp>
        <p:nvSpPr>
          <p:cNvPr id="17" name="TextBox 16"/>
          <p:cNvSpPr txBox="1"/>
          <p:nvPr/>
        </p:nvSpPr>
        <p:spPr>
          <a:xfrm>
            <a:off x="158621" y="5682481"/>
            <a:ext cx="3676262" cy="369332"/>
          </a:xfrm>
          <a:prstGeom prst="rect">
            <a:avLst/>
          </a:prstGeom>
          <a:noFill/>
        </p:spPr>
        <p:txBody>
          <a:bodyPr wrap="square" rtlCol="0">
            <a:spAutoFit/>
          </a:bodyPr>
          <a:lstStyle/>
          <a:p>
            <a:r>
              <a:rPr lang="en-US" b="1" dirty="0" err="1" smtClean="0">
                <a:solidFill>
                  <a:schemeClr val="bg1"/>
                </a:solidFill>
              </a:rPr>
              <a:t>View_all_rerquests.php</a:t>
            </a:r>
            <a:r>
              <a:rPr lang="en-US" b="1" dirty="0" smtClean="0">
                <a:solidFill>
                  <a:schemeClr val="bg1"/>
                </a:solidFill>
              </a:rPr>
              <a:t>  (view)</a:t>
            </a:r>
            <a:endParaRPr lang="en-GB" b="1"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645" t="9071" r="34601" b="4184"/>
          <a:stretch/>
        </p:blipFill>
        <p:spPr>
          <a:xfrm>
            <a:off x="0" y="102637"/>
            <a:ext cx="5766318" cy="49079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707" t="5937" r="25974" b="3855"/>
          <a:stretch/>
        </p:blipFill>
        <p:spPr>
          <a:xfrm>
            <a:off x="5850292" y="4665"/>
            <a:ext cx="6223520" cy="5103845"/>
          </a:xfrm>
          <a:prstGeom prst="rect">
            <a:avLst/>
          </a:prstGeom>
        </p:spPr>
      </p:pic>
    </p:spTree>
    <p:extLst>
      <p:ext uri="{BB962C8B-B14F-4D97-AF65-F5344CB8AC3E}">
        <p14:creationId xmlns:p14="http://schemas.microsoft.com/office/powerpoint/2010/main" val="338803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29</a:t>
            </a:fld>
            <a:endParaRPr lang="ru-RU" dirty="0"/>
          </a:p>
        </p:txBody>
      </p:sp>
      <p:sp>
        <p:nvSpPr>
          <p:cNvPr id="17" name="TextBox 16"/>
          <p:cNvSpPr txBox="1"/>
          <p:nvPr/>
        </p:nvSpPr>
        <p:spPr>
          <a:xfrm>
            <a:off x="158621" y="5682481"/>
            <a:ext cx="3676262" cy="369332"/>
          </a:xfrm>
          <a:prstGeom prst="rect">
            <a:avLst/>
          </a:prstGeom>
          <a:noFill/>
        </p:spPr>
        <p:txBody>
          <a:bodyPr wrap="square" rtlCol="0">
            <a:spAutoFit/>
          </a:bodyPr>
          <a:lstStyle/>
          <a:p>
            <a:r>
              <a:rPr lang="en-US" b="1" dirty="0" err="1" smtClean="0">
                <a:solidFill>
                  <a:schemeClr val="bg1"/>
                </a:solidFill>
              </a:rPr>
              <a:t>View_all_rerquests.php</a:t>
            </a:r>
            <a:r>
              <a:rPr lang="en-US" b="1" dirty="0" smtClean="0">
                <a:solidFill>
                  <a:schemeClr val="bg1"/>
                </a:solidFill>
              </a:rPr>
              <a:t>  (view)</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646" r="11503" b="5280"/>
          <a:stretch/>
        </p:blipFill>
        <p:spPr>
          <a:xfrm>
            <a:off x="158622" y="99275"/>
            <a:ext cx="5775648" cy="535913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8831" t="5937" r="20316" b="4020"/>
          <a:stretch/>
        </p:blipFill>
        <p:spPr>
          <a:xfrm>
            <a:off x="5934270" y="164589"/>
            <a:ext cx="6120882" cy="5293817"/>
          </a:xfrm>
          <a:prstGeom prst="rect">
            <a:avLst/>
          </a:prstGeom>
        </p:spPr>
      </p:pic>
    </p:spTree>
    <p:extLst>
      <p:ext uri="{BB962C8B-B14F-4D97-AF65-F5344CB8AC3E}">
        <p14:creationId xmlns:p14="http://schemas.microsoft.com/office/powerpoint/2010/main" val="252542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C01CE71-FC76-4B08-B6CF-991940C3CF1D}"/>
              </a:ext>
            </a:extLst>
          </p:cNvPr>
          <p:cNvSpPr>
            <a:spLocks noGrp="1"/>
          </p:cNvSpPr>
          <p:nvPr>
            <p:ph type="title"/>
          </p:nvPr>
        </p:nvSpPr>
        <p:spPr>
          <a:xfrm>
            <a:off x="774032" y="1032746"/>
            <a:ext cx="5990662" cy="782638"/>
          </a:xfrm>
        </p:spPr>
        <p:txBody>
          <a:bodyPr>
            <a:normAutofit/>
          </a:bodyPr>
          <a:lstStyle/>
          <a:p>
            <a:r>
              <a:rPr lang="en-US" sz="2000" dirty="0"/>
              <a:t>Overview of the Modular/Component Architecture</a:t>
            </a:r>
            <a:endParaRPr lang="ru-RU" sz="2000" dirty="0"/>
          </a:p>
        </p:txBody>
      </p:sp>
      <p:sp>
        <p:nvSpPr>
          <p:cNvPr id="4" name="Text Placeholder 3">
            <a:extLst>
              <a:ext uri="{FF2B5EF4-FFF2-40B4-BE49-F238E27FC236}">
                <a16:creationId xmlns="" xmlns:a16="http://schemas.microsoft.com/office/drawing/2014/main" id="{A88F02AC-2ACE-4B6E-9181-99EBB08906BB}"/>
              </a:ext>
            </a:extLst>
          </p:cNvPr>
          <p:cNvSpPr>
            <a:spLocks noGrp="1"/>
          </p:cNvSpPr>
          <p:nvPr>
            <p:ph type="body" sz="quarter" idx="15"/>
          </p:nvPr>
        </p:nvSpPr>
        <p:spPr>
          <a:xfrm>
            <a:off x="774032" y="2272096"/>
            <a:ext cx="4421856" cy="2588637"/>
          </a:xfrm>
        </p:spPr>
        <p:txBody>
          <a:bodyPr>
            <a:noAutofit/>
          </a:bodyPr>
          <a:lstStyle/>
          <a:p>
            <a:r>
              <a:rPr lang="en-US" sz="2000" dirty="0"/>
              <a:t>The design employs a modular/component-based architecture, as described in CWK1. This architecture ensures a clear separation of concerns, making the system scalable and manageable. The system includes the following major modules:</a:t>
            </a:r>
          </a:p>
          <a:p>
            <a:endParaRPr lang="en-US" sz="2000" dirty="0"/>
          </a:p>
          <a:p>
            <a:r>
              <a:rPr lang="en-US" sz="2000" b="1" dirty="0">
                <a:solidFill>
                  <a:schemeClr val="tx2">
                    <a:lumMod val="75000"/>
                  </a:schemeClr>
                </a:solidFill>
              </a:rPr>
              <a:t>Database Layer: </a:t>
            </a:r>
            <a:r>
              <a:rPr lang="en-US" sz="2000" dirty="0"/>
              <a:t>Manages all database interactions, such as connections, queries, and data retrieval. This layer provides data consistency and serves as the application's backbone.</a:t>
            </a:r>
          </a:p>
          <a:p>
            <a:endParaRPr lang="en-US" dirty="0"/>
          </a:p>
          <a:p>
            <a:endParaRPr lang="en-US" dirty="0"/>
          </a:p>
          <a:p>
            <a:endParaRPr lang="en-US" dirty="0"/>
          </a:p>
        </p:txBody>
      </p:sp>
      <p:pic>
        <p:nvPicPr>
          <p:cNvPr id="14" name="Picture Placeholder 13" descr="Futuristic Design Office Building Against Clear Sky">
            <a:extLst>
              <a:ext uri="{FF2B5EF4-FFF2-40B4-BE49-F238E27FC236}">
                <a16:creationId xmlns=""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65579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30</a:t>
            </a:fld>
            <a:endParaRPr lang="ru-RU" dirty="0"/>
          </a:p>
        </p:txBody>
      </p:sp>
      <p:sp>
        <p:nvSpPr>
          <p:cNvPr id="17" name="TextBox 16"/>
          <p:cNvSpPr txBox="1"/>
          <p:nvPr/>
        </p:nvSpPr>
        <p:spPr>
          <a:xfrm>
            <a:off x="158621" y="5682481"/>
            <a:ext cx="3676262" cy="369332"/>
          </a:xfrm>
          <a:prstGeom prst="rect">
            <a:avLst/>
          </a:prstGeom>
          <a:noFill/>
        </p:spPr>
        <p:txBody>
          <a:bodyPr wrap="square" rtlCol="0">
            <a:spAutoFit/>
          </a:bodyPr>
          <a:lstStyle/>
          <a:p>
            <a:r>
              <a:rPr lang="en-US" b="1" dirty="0" err="1" smtClean="0">
                <a:solidFill>
                  <a:schemeClr val="bg1"/>
                </a:solidFill>
              </a:rPr>
              <a:t>View_all_requests.php</a:t>
            </a:r>
            <a:r>
              <a:rPr lang="en-US" b="1" dirty="0" smtClean="0">
                <a:solidFill>
                  <a:schemeClr val="bg1"/>
                </a:solidFill>
              </a:rPr>
              <a:t>  (view)</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7848" b="5834"/>
          <a:stretch/>
        </p:blipFill>
        <p:spPr>
          <a:xfrm>
            <a:off x="0" y="0"/>
            <a:ext cx="6251510" cy="532778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8646" t="6101" r="35065" b="15894"/>
          <a:stretch/>
        </p:blipFill>
        <p:spPr>
          <a:xfrm>
            <a:off x="6623627" y="214604"/>
            <a:ext cx="5487508" cy="5178489"/>
          </a:xfrm>
          <a:prstGeom prst="rect">
            <a:avLst/>
          </a:prstGeom>
        </p:spPr>
      </p:pic>
    </p:spTree>
    <p:extLst>
      <p:ext uri="{BB962C8B-B14F-4D97-AF65-F5344CB8AC3E}">
        <p14:creationId xmlns:p14="http://schemas.microsoft.com/office/powerpoint/2010/main" val="322621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31</a:t>
            </a:fld>
            <a:endParaRPr lang="ru-RU" dirty="0"/>
          </a:p>
        </p:txBody>
      </p:sp>
      <p:sp>
        <p:nvSpPr>
          <p:cNvPr id="17" name="TextBox 16"/>
          <p:cNvSpPr txBox="1"/>
          <p:nvPr/>
        </p:nvSpPr>
        <p:spPr>
          <a:xfrm>
            <a:off x="83976" y="5633040"/>
            <a:ext cx="3676262" cy="369332"/>
          </a:xfrm>
          <a:prstGeom prst="rect">
            <a:avLst/>
          </a:prstGeom>
          <a:noFill/>
        </p:spPr>
        <p:txBody>
          <a:bodyPr wrap="square" rtlCol="0">
            <a:spAutoFit/>
          </a:bodyPr>
          <a:lstStyle/>
          <a:p>
            <a:r>
              <a:rPr lang="en-US" b="1" dirty="0" err="1" smtClean="0">
                <a:solidFill>
                  <a:schemeClr val="bg1"/>
                </a:solidFill>
              </a:rPr>
              <a:t>View_patient.php</a:t>
            </a:r>
            <a:r>
              <a:rPr lang="en-US" b="1" dirty="0" smtClean="0">
                <a:solidFill>
                  <a:schemeClr val="bg1"/>
                </a:solidFill>
              </a:rPr>
              <a:t>  </a:t>
            </a:r>
            <a:endParaRPr lang="en-GB" b="1"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26" r="40074" b="4515"/>
          <a:stretch/>
        </p:blipFill>
        <p:spPr>
          <a:xfrm>
            <a:off x="223934" y="0"/>
            <a:ext cx="5803641" cy="540242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903" t="4947" r="29406" b="5010"/>
          <a:stretch/>
        </p:blipFill>
        <p:spPr>
          <a:xfrm>
            <a:off x="6158204" y="153954"/>
            <a:ext cx="6033796" cy="5248470"/>
          </a:xfrm>
          <a:prstGeom prst="rect">
            <a:avLst/>
          </a:prstGeom>
        </p:spPr>
      </p:pic>
    </p:spTree>
    <p:extLst>
      <p:ext uri="{BB962C8B-B14F-4D97-AF65-F5344CB8AC3E}">
        <p14:creationId xmlns:p14="http://schemas.microsoft.com/office/powerpoint/2010/main" val="1706286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32</a:t>
            </a:fld>
            <a:endParaRPr lang="ru-RU" dirty="0"/>
          </a:p>
        </p:txBody>
      </p:sp>
      <p:sp>
        <p:nvSpPr>
          <p:cNvPr id="17" name="TextBox 16"/>
          <p:cNvSpPr txBox="1"/>
          <p:nvPr/>
        </p:nvSpPr>
        <p:spPr>
          <a:xfrm>
            <a:off x="83976" y="5633040"/>
            <a:ext cx="3676262" cy="369332"/>
          </a:xfrm>
          <a:prstGeom prst="rect">
            <a:avLst/>
          </a:prstGeom>
          <a:noFill/>
        </p:spPr>
        <p:txBody>
          <a:bodyPr wrap="square" rtlCol="0">
            <a:spAutoFit/>
          </a:bodyPr>
          <a:lstStyle/>
          <a:p>
            <a:r>
              <a:rPr lang="en-US" b="1" dirty="0" err="1" smtClean="0">
                <a:solidFill>
                  <a:schemeClr val="bg1"/>
                </a:solidFill>
              </a:rPr>
              <a:t>View_radiology_result.php</a:t>
            </a:r>
            <a:r>
              <a:rPr lang="en-US" b="1" dirty="0" smtClean="0">
                <a:solidFill>
                  <a:schemeClr val="bg1"/>
                </a:solidFill>
              </a:rPr>
              <a:t>  </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761" r="41929" b="3855"/>
          <a:stretch/>
        </p:blipFill>
        <p:spPr>
          <a:xfrm>
            <a:off x="83976" y="116631"/>
            <a:ext cx="5840963" cy="505719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9481" t="6927" r="34601" b="4680"/>
          <a:stretch/>
        </p:blipFill>
        <p:spPr>
          <a:xfrm>
            <a:off x="5999585" y="144623"/>
            <a:ext cx="5952930" cy="5001208"/>
          </a:xfrm>
          <a:prstGeom prst="rect">
            <a:avLst/>
          </a:prstGeom>
        </p:spPr>
      </p:pic>
    </p:spTree>
    <p:extLst>
      <p:ext uri="{BB962C8B-B14F-4D97-AF65-F5344CB8AC3E}">
        <p14:creationId xmlns:p14="http://schemas.microsoft.com/office/powerpoint/2010/main" val="361974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33</a:t>
            </a:fld>
            <a:endParaRPr lang="ru-RU" dirty="0"/>
          </a:p>
        </p:txBody>
      </p:sp>
      <p:sp>
        <p:nvSpPr>
          <p:cNvPr id="17" name="TextBox 16"/>
          <p:cNvSpPr txBox="1"/>
          <p:nvPr/>
        </p:nvSpPr>
        <p:spPr>
          <a:xfrm>
            <a:off x="83976" y="5633040"/>
            <a:ext cx="3676262" cy="369332"/>
          </a:xfrm>
          <a:prstGeom prst="rect">
            <a:avLst/>
          </a:prstGeom>
          <a:noFill/>
        </p:spPr>
        <p:txBody>
          <a:bodyPr wrap="square" rtlCol="0">
            <a:spAutoFit/>
          </a:bodyPr>
          <a:lstStyle/>
          <a:p>
            <a:r>
              <a:rPr lang="en-US" b="1" dirty="0" err="1" smtClean="0">
                <a:solidFill>
                  <a:schemeClr val="bg1"/>
                </a:solidFill>
              </a:rPr>
              <a:t>View_radiology_result.php</a:t>
            </a:r>
            <a:r>
              <a:rPr lang="en-US" b="1" dirty="0" smtClean="0">
                <a:solidFill>
                  <a:schemeClr val="bg1"/>
                </a:solidFill>
              </a:rPr>
              <a:t>  </a:t>
            </a:r>
            <a:endParaRPr lang="en-GB" b="1"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31632" b="4844"/>
          <a:stretch/>
        </p:blipFill>
        <p:spPr>
          <a:xfrm>
            <a:off x="83976" y="93306"/>
            <a:ext cx="6064898" cy="5383763"/>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181" t="6101" r="31076" b="3856"/>
          <a:stretch/>
        </p:blipFill>
        <p:spPr>
          <a:xfrm>
            <a:off x="6260840" y="93306"/>
            <a:ext cx="5803642" cy="5383763"/>
          </a:xfrm>
          <a:prstGeom prst="rect">
            <a:avLst/>
          </a:prstGeom>
        </p:spPr>
      </p:pic>
    </p:spTree>
    <p:extLst>
      <p:ext uri="{BB962C8B-B14F-4D97-AF65-F5344CB8AC3E}">
        <p14:creationId xmlns:p14="http://schemas.microsoft.com/office/powerpoint/2010/main" val="1868558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34</a:t>
            </a:fld>
            <a:endParaRPr lang="ru-RU" dirty="0"/>
          </a:p>
        </p:txBody>
      </p:sp>
      <p:sp>
        <p:nvSpPr>
          <p:cNvPr id="17" name="TextBox 16"/>
          <p:cNvSpPr txBox="1"/>
          <p:nvPr/>
        </p:nvSpPr>
        <p:spPr>
          <a:xfrm>
            <a:off x="83976" y="5633040"/>
            <a:ext cx="3676262" cy="369332"/>
          </a:xfrm>
          <a:prstGeom prst="rect">
            <a:avLst/>
          </a:prstGeom>
          <a:noFill/>
        </p:spPr>
        <p:txBody>
          <a:bodyPr wrap="square" rtlCol="0">
            <a:spAutoFit/>
          </a:bodyPr>
          <a:lstStyle/>
          <a:p>
            <a:r>
              <a:rPr lang="en-US" b="1" dirty="0" err="1" smtClean="0">
                <a:solidFill>
                  <a:schemeClr val="bg1"/>
                </a:solidFill>
              </a:rPr>
              <a:t>View_radiology_result.php</a:t>
            </a:r>
            <a:r>
              <a:rPr lang="en-US" b="1" dirty="0" smtClean="0">
                <a:solidFill>
                  <a:schemeClr val="bg1"/>
                </a:solidFill>
              </a:rPr>
              <a:t>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645" t="9235" r="33211" b="5669"/>
          <a:stretch/>
        </p:blipFill>
        <p:spPr>
          <a:xfrm>
            <a:off x="671804" y="195943"/>
            <a:ext cx="8220269" cy="5141167"/>
          </a:xfrm>
          <a:prstGeom prst="rect">
            <a:avLst/>
          </a:prstGeom>
        </p:spPr>
      </p:pic>
    </p:spTree>
    <p:extLst>
      <p:ext uri="{BB962C8B-B14F-4D97-AF65-F5344CB8AC3E}">
        <p14:creationId xmlns:p14="http://schemas.microsoft.com/office/powerpoint/2010/main" val="181795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35</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259632" y="6002372"/>
            <a:ext cx="3620278" cy="369332"/>
          </a:xfrm>
          <a:prstGeom prst="rect">
            <a:avLst/>
          </a:prstGeom>
          <a:noFill/>
        </p:spPr>
        <p:txBody>
          <a:bodyPr wrap="square" rtlCol="0">
            <a:spAutoFit/>
          </a:bodyPr>
          <a:lstStyle/>
          <a:p>
            <a:r>
              <a:rPr lang="en-US" b="1" dirty="0" smtClean="0">
                <a:solidFill>
                  <a:schemeClr val="bg1"/>
                </a:solidFill>
              </a:rPr>
              <a:t>Medical Staff Registration </a:t>
            </a:r>
            <a:endParaRPr lang="en-GB" b="1"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0885" r="-557" b="15399"/>
          <a:stretch/>
        </p:blipFill>
        <p:spPr>
          <a:xfrm>
            <a:off x="890499" y="1359351"/>
            <a:ext cx="10114384" cy="4170784"/>
          </a:xfrm>
          <a:prstGeom prst="rect">
            <a:avLst/>
          </a:prstGeom>
        </p:spPr>
      </p:pic>
    </p:spTree>
    <p:extLst>
      <p:ext uri="{BB962C8B-B14F-4D97-AF65-F5344CB8AC3E}">
        <p14:creationId xmlns:p14="http://schemas.microsoft.com/office/powerpoint/2010/main" val="971399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36</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259632" y="6002372"/>
            <a:ext cx="2425959" cy="369332"/>
          </a:xfrm>
          <a:prstGeom prst="rect">
            <a:avLst/>
          </a:prstGeom>
          <a:noFill/>
        </p:spPr>
        <p:txBody>
          <a:bodyPr wrap="square" rtlCol="0">
            <a:spAutoFit/>
          </a:bodyPr>
          <a:lstStyle/>
          <a:p>
            <a:r>
              <a:rPr lang="en-US" b="1" dirty="0" smtClean="0">
                <a:solidFill>
                  <a:schemeClr val="bg1"/>
                </a:solidFill>
              </a:rPr>
              <a:t>Login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89" t="10554" r="91" b="31231"/>
          <a:stretch/>
        </p:blipFill>
        <p:spPr>
          <a:xfrm>
            <a:off x="102637" y="887114"/>
            <a:ext cx="10627525" cy="5115257"/>
          </a:xfrm>
          <a:prstGeom prst="rect">
            <a:avLst/>
          </a:prstGeom>
        </p:spPr>
      </p:pic>
    </p:spTree>
    <p:extLst>
      <p:ext uri="{BB962C8B-B14F-4D97-AF65-F5344CB8AC3E}">
        <p14:creationId xmlns:p14="http://schemas.microsoft.com/office/powerpoint/2010/main" val="3403512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37</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Radiologist Dashboard</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885" b="6658"/>
          <a:stretch/>
        </p:blipFill>
        <p:spPr>
          <a:xfrm>
            <a:off x="186612" y="920745"/>
            <a:ext cx="11279604" cy="5386552"/>
          </a:xfrm>
          <a:prstGeom prst="rect">
            <a:avLst/>
          </a:prstGeom>
        </p:spPr>
      </p:pic>
    </p:spTree>
    <p:extLst>
      <p:ext uri="{BB962C8B-B14F-4D97-AF65-F5344CB8AC3E}">
        <p14:creationId xmlns:p14="http://schemas.microsoft.com/office/powerpoint/2010/main" val="395419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38</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Create Test Category</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26" b="7011"/>
          <a:stretch/>
        </p:blipFill>
        <p:spPr>
          <a:xfrm>
            <a:off x="279918" y="887116"/>
            <a:ext cx="11681927" cy="5159122"/>
          </a:xfrm>
          <a:prstGeom prst="rect">
            <a:avLst/>
          </a:prstGeom>
        </p:spPr>
      </p:pic>
    </p:spTree>
    <p:extLst>
      <p:ext uri="{BB962C8B-B14F-4D97-AF65-F5344CB8AC3E}">
        <p14:creationId xmlns:p14="http://schemas.microsoft.com/office/powerpoint/2010/main" val="184037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39</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Patient Record</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685" b="4714"/>
          <a:stretch/>
        </p:blipFill>
        <p:spPr>
          <a:xfrm>
            <a:off x="1221204" y="1287624"/>
            <a:ext cx="10058400" cy="4786606"/>
          </a:xfrm>
          <a:prstGeom prst="rect">
            <a:avLst/>
          </a:prstGeom>
        </p:spPr>
      </p:pic>
    </p:spTree>
    <p:extLst>
      <p:ext uri="{BB962C8B-B14F-4D97-AF65-F5344CB8AC3E}">
        <p14:creationId xmlns:p14="http://schemas.microsoft.com/office/powerpoint/2010/main" val="239511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p:txBody>
          <a:bodyPr>
            <a:normAutofit/>
          </a:bodyPr>
          <a:lstStyle/>
          <a:p>
            <a:r>
              <a:rPr lang="en-US" sz="1800" dirty="0"/>
              <a:t>Overview of the Modular/Component Architecture</a:t>
            </a:r>
            <a:endParaRPr lang="ru-RU" sz="1800" dirty="0"/>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7011833" y="2353454"/>
            <a:ext cx="4421857" cy="2588637"/>
          </a:xfrm>
        </p:spPr>
        <p:txBody>
          <a:bodyPr>
            <a:noAutofit/>
          </a:bodyPr>
          <a:lstStyle/>
          <a:p>
            <a:r>
              <a:rPr lang="en-US" sz="1800" b="1" dirty="0">
                <a:solidFill>
                  <a:schemeClr val="tx2">
                    <a:lumMod val="75000"/>
                  </a:schemeClr>
                </a:solidFill>
              </a:rPr>
              <a:t>Backend Logic: </a:t>
            </a:r>
            <a:r>
              <a:rPr lang="en-US" sz="1800" dirty="0"/>
              <a:t>Built with PHP, this layer handles user requests, implements business logic, and interacts with the database. It is broken down into smaller, reusable components that manage features such as viewing radiological findings, managing submitted photos, and handling patient records.</a:t>
            </a:r>
          </a:p>
          <a:p>
            <a:endParaRPr lang="en-US" sz="1800" dirty="0"/>
          </a:p>
          <a:p>
            <a:r>
              <a:rPr lang="en-US" sz="1800" b="1" dirty="0">
                <a:solidFill>
                  <a:schemeClr val="tx2">
                    <a:lumMod val="75000"/>
                  </a:schemeClr>
                </a:solidFill>
              </a:rPr>
              <a:t>Frontend Layer: </a:t>
            </a:r>
            <a:r>
              <a:rPr lang="en-US" sz="1800" dirty="0"/>
              <a:t>Created using HTML, CSS (Bootstrap), and JavaScript, this layer provides an intuitive and user-friendly experience to end users.</a:t>
            </a:r>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98714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40</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Patient Record Details</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276" b="7685"/>
          <a:stretch/>
        </p:blipFill>
        <p:spPr>
          <a:xfrm>
            <a:off x="1408922" y="1474237"/>
            <a:ext cx="10058400" cy="4618653"/>
          </a:xfrm>
          <a:prstGeom prst="rect">
            <a:avLst/>
          </a:prstGeom>
        </p:spPr>
      </p:pic>
    </p:spTree>
    <p:extLst>
      <p:ext uri="{BB962C8B-B14F-4D97-AF65-F5344CB8AC3E}">
        <p14:creationId xmlns:p14="http://schemas.microsoft.com/office/powerpoint/2010/main" val="397925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41</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Request Radiology Test</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64" t="10366" r="-464" b="7671"/>
          <a:stretch/>
        </p:blipFill>
        <p:spPr>
          <a:xfrm>
            <a:off x="1194318" y="1408922"/>
            <a:ext cx="10058400" cy="4637315"/>
          </a:xfrm>
          <a:prstGeom prst="rect">
            <a:avLst/>
          </a:prstGeom>
        </p:spPr>
      </p:pic>
    </p:spTree>
    <p:extLst>
      <p:ext uri="{BB962C8B-B14F-4D97-AF65-F5344CB8AC3E}">
        <p14:creationId xmlns:p14="http://schemas.microsoft.com/office/powerpoint/2010/main" val="1901672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42</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0" y="4236099"/>
            <a:ext cx="3200400" cy="369332"/>
          </a:xfrm>
          <a:prstGeom prst="rect">
            <a:avLst/>
          </a:prstGeom>
          <a:noFill/>
        </p:spPr>
        <p:txBody>
          <a:bodyPr wrap="square" rtlCol="0">
            <a:spAutoFit/>
          </a:bodyPr>
          <a:lstStyle/>
          <a:p>
            <a:r>
              <a:rPr lang="en-US" b="1" dirty="0" smtClean="0">
                <a:solidFill>
                  <a:schemeClr val="bg1"/>
                </a:solidFill>
              </a:rPr>
              <a:t>Radiology Request Test</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677" r="92" b="7483"/>
          <a:stretch/>
        </p:blipFill>
        <p:spPr>
          <a:xfrm>
            <a:off x="0" y="830425"/>
            <a:ext cx="12073811" cy="340567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2699" r="22913" b="10781"/>
          <a:stretch/>
        </p:blipFill>
        <p:spPr>
          <a:xfrm>
            <a:off x="0" y="4605431"/>
            <a:ext cx="7753739" cy="2439181"/>
          </a:xfrm>
          <a:prstGeom prst="rect">
            <a:avLst/>
          </a:prstGeom>
        </p:spPr>
      </p:pic>
      <p:sp>
        <p:nvSpPr>
          <p:cNvPr id="8" name="TextBox 7"/>
          <p:cNvSpPr txBox="1"/>
          <p:nvPr/>
        </p:nvSpPr>
        <p:spPr>
          <a:xfrm>
            <a:off x="8051170" y="5172270"/>
            <a:ext cx="3200400" cy="369332"/>
          </a:xfrm>
          <a:prstGeom prst="rect">
            <a:avLst/>
          </a:prstGeom>
          <a:noFill/>
        </p:spPr>
        <p:txBody>
          <a:bodyPr wrap="square" rtlCol="0">
            <a:spAutoFit/>
          </a:bodyPr>
          <a:lstStyle/>
          <a:p>
            <a:r>
              <a:rPr lang="en-US" b="1" dirty="0" smtClean="0">
                <a:solidFill>
                  <a:schemeClr val="bg1"/>
                </a:solidFill>
              </a:rPr>
              <a:t>Radiology Result</a:t>
            </a:r>
            <a:endParaRPr lang="en-GB" b="1" dirty="0">
              <a:solidFill>
                <a:schemeClr val="bg1"/>
              </a:solidFill>
            </a:endParaRPr>
          </a:p>
        </p:txBody>
      </p:sp>
    </p:spTree>
    <p:extLst>
      <p:ext uri="{BB962C8B-B14F-4D97-AF65-F5344CB8AC3E}">
        <p14:creationId xmlns:p14="http://schemas.microsoft.com/office/powerpoint/2010/main" val="45466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43</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All Requested Test</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555" b="7978"/>
          <a:stretch/>
        </p:blipFill>
        <p:spPr>
          <a:xfrm>
            <a:off x="71535" y="1393048"/>
            <a:ext cx="12120465" cy="4609324"/>
          </a:xfrm>
          <a:prstGeom prst="rect">
            <a:avLst/>
          </a:prstGeom>
        </p:spPr>
      </p:pic>
    </p:spTree>
    <p:extLst>
      <p:ext uri="{BB962C8B-B14F-4D97-AF65-F5344CB8AC3E}">
        <p14:creationId xmlns:p14="http://schemas.microsoft.com/office/powerpoint/2010/main" val="3086689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44</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Upload Radiology images </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885" b="15893"/>
          <a:stretch/>
        </p:blipFill>
        <p:spPr>
          <a:xfrm>
            <a:off x="531844" y="1073020"/>
            <a:ext cx="10058400" cy="4142792"/>
          </a:xfrm>
          <a:prstGeom prst="rect">
            <a:avLst/>
          </a:prstGeom>
        </p:spPr>
      </p:pic>
    </p:spTree>
    <p:extLst>
      <p:ext uri="{BB962C8B-B14F-4D97-AF65-F5344CB8AC3E}">
        <p14:creationId xmlns:p14="http://schemas.microsoft.com/office/powerpoint/2010/main" val="2306991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45</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3200400" cy="369332"/>
          </a:xfrm>
          <a:prstGeom prst="rect">
            <a:avLst/>
          </a:prstGeom>
          <a:noFill/>
        </p:spPr>
        <p:txBody>
          <a:bodyPr wrap="square" rtlCol="0">
            <a:spAutoFit/>
          </a:bodyPr>
          <a:lstStyle/>
          <a:p>
            <a:r>
              <a:rPr lang="en-US" b="1" dirty="0" smtClean="0">
                <a:solidFill>
                  <a:schemeClr val="bg1"/>
                </a:solidFill>
              </a:rPr>
              <a:t>All Uploaded Images </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991" b="3985"/>
          <a:stretch/>
        </p:blipFill>
        <p:spPr>
          <a:xfrm>
            <a:off x="466531" y="887115"/>
            <a:ext cx="10058400" cy="5115257"/>
          </a:xfrm>
          <a:prstGeom prst="rect">
            <a:avLst/>
          </a:prstGeom>
        </p:spPr>
      </p:pic>
    </p:spTree>
    <p:extLst>
      <p:ext uri="{BB962C8B-B14F-4D97-AF65-F5344CB8AC3E}">
        <p14:creationId xmlns:p14="http://schemas.microsoft.com/office/powerpoint/2010/main" val="1978427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46</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5327780" cy="369332"/>
          </a:xfrm>
          <a:prstGeom prst="rect">
            <a:avLst/>
          </a:prstGeom>
          <a:noFill/>
        </p:spPr>
        <p:txBody>
          <a:bodyPr wrap="square" rtlCol="0">
            <a:spAutoFit/>
          </a:bodyPr>
          <a:lstStyle/>
          <a:p>
            <a:r>
              <a:rPr lang="en-US" b="1" dirty="0" smtClean="0">
                <a:solidFill>
                  <a:schemeClr val="bg1"/>
                </a:solidFill>
              </a:rPr>
              <a:t>Settings to change website currency sign</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2" t="11517" r="742" b="7919"/>
          <a:stretch/>
        </p:blipFill>
        <p:spPr>
          <a:xfrm>
            <a:off x="326571" y="1017390"/>
            <a:ext cx="10058400" cy="4310389"/>
          </a:xfrm>
          <a:prstGeom prst="rect">
            <a:avLst/>
          </a:prstGeom>
        </p:spPr>
      </p:pic>
    </p:spTree>
    <p:extLst>
      <p:ext uri="{BB962C8B-B14F-4D97-AF65-F5344CB8AC3E}">
        <p14:creationId xmlns:p14="http://schemas.microsoft.com/office/powerpoint/2010/main" val="2566761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47</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5327780" cy="369332"/>
          </a:xfrm>
          <a:prstGeom prst="rect">
            <a:avLst/>
          </a:prstGeom>
          <a:noFill/>
        </p:spPr>
        <p:txBody>
          <a:bodyPr wrap="square" rtlCol="0">
            <a:spAutoFit/>
          </a:bodyPr>
          <a:lstStyle/>
          <a:p>
            <a:r>
              <a:rPr lang="en-US" b="1" dirty="0" smtClean="0">
                <a:solidFill>
                  <a:schemeClr val="bg1"/>
                </a:solidFill>
              </a:rPr>
              <a:t>Patient Registration</a:t>
            </a:r>
            <a:endParaRPr lang="en-GB" b="1"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0212" r="11173" b="6011"/>
          <a:stretch/>
        </p:blipFill>
        <p:spPr>
          <a:xfrm>
            <a:off x="256017" y="887115"/>
            <a:ext cx="8934635" cy="4739952"/>
          </a:xfrm>
          <a:prstGeom prst="rect">
            <a:avLst/>
          </a:prstGeom>
        </p:spPr>
      </p:pic>
    </p:spTree>
    <p:extLst>
      <p:ext uri="{BB962C8B-B14F-4D97-AF65-F5344CB8AC3E}">
        <p14:creationId xmlns:p14="http://schemas.microsoft.com/office/powerpoint/2010/main" val="2070769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48</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5327780" cy="369332"/>
          </a:xfrm>
          <a:prstGeom prst="rect">
            <a:avLst/>
          </a:prstGeom>
          <a:noFill/>
        </p:spPr>
        <p:txBody>
          <a:bodyPr wrap="square" rtlCol="0">
            <a:spAutoFit/>
          </a:bodyPr>
          <a:lstStyle/>
          <a:p>
            <a:r>
              <a:rPr lang="en-US" b="1" dirty="0" smtClean="0">
                <a:solidFill>
                  <a:schemeClr val="bg1"/>
                </a:solidFill>
              </a:rPr>
              <a:t>Patient Dashboard</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720" b="10287"/>
          <a:stretch/>
        </p:blipFill>
        <p:spPr>
          <a:xfrm>
            <a:off x="391886" y="1296955"/>
            <a:ext cx="10058400" cy="4469363"/>
          </a:xfrm>
          <a:prstGeom prst="rect">
            <a:avLst/>
          </a:prstGeom>
        </p:spPr>
      </p:pic>
    </p:spTree>
    <p:extLst>
      <p:ext uri="{BB962C8B-B14F-4D97-AF65-F5344CB8AC3E}">
        <p14:creationId xmlns:p14="http://schemas.microsoft.com/office/powerpoint/2010/main" val="1280333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49</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94318" y="6340927"/>
            <a:ext cx="5327780" cy="369332"/>
          </a:xfrm>
          <a:prstGeom prst="rect">
            <a:avLst/>
          </a:prstGeom>
          <a:noFill/>
        </p:spPr>
        <p:txBody>
          <a:bodyPr wrap="square" rtlCol="0">
            <a:spAutoFit/>
          </a:bodyPr>
          <a:lstStyle/>
          <a:p>
            <a:r>
              <a:rPr lang="en-US" b="1" dirty="0" smtClean="0">
                <a:solidFill>
                  <a:schemeClr val="bg1"/>
                </a:solidFill>
              </a:rPr>
              <a:t>Patient Dashboard</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720" b="10287"/>
          <a:stretch/>
        </p:blipFill>
        <p:spPr>
          <a:xfrm>
            <a:off x="391886" y="1296955"/>
            <a:ext cx="10058400" cy="4469363"/>
          </a:xfrm>
          <a:prstGeom prst="rect">
            <a:avLst/>
          </a:prstGeom>
        </p:spPr>
      </p:pic>
    </p:spTree>
    <p:extLst>
      <p:ext uri="{BB962C8B-B14F-4D97-AF65-F5344CB8AC3E}">
        <p14:creationId xmlns:p14="http://schemas.microsoft.com/office/powerpoint/2010/main" val="376173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A6EDE3F-FD3C-4A2C-837A-5B3420BD5E75}"/>
              </a:ext>
            </a:extLst>
          </p:cNvPr>
          <p:cNvSpPr>
            <a:spLocks noGrp="1"/>
          </p:cNvSpPr>
          <p:nvPr>
            <p:ph type="body" sz="quarter" idx="20"/>
          </p:nvPr>
        </p:nvSpPr>
        <p:spPr bwMode="grayWhite">
          <a:xfrm>
            <a:off x="774032" y="2071397"/>
            <a:ext cx="8369968" cy="3825640"/>
          </a:xfrm>
        </p:spPr>
        <p:txBody>
          <a:bodyPr>
            <a:noAutofit/>
          </a:bodyPr>
          <a:lstStyle/>
          <a:p>
            <a:pPr>
              <a:lnSpc>
                <a:spcPct val="110000"/>
              </a:lnSpc>
            </a:pPr>
            <a:r>
              <a:rPr lang="en-US" sz="2000" b="1" dirty="0">
                <a:solidFill>
                  <a:schemeClr val="tx2">
                    <a:lumMod val="75000"/>
                  </a:schemeClr>
                </a:solidFill>
              </a:rPr>
              <a:t>Utility Components: </a:t>
            </a:r>
            <a:r>
              <a:rPr lang="en-US" sz="2000" dirty="0"/>
              <a:t>Contains common reusable components such as </a:t>
            </a:r>
            <a:r>
              <a:rPr lang="en-US" sz="2000" dirty="0" err="1"/>
              <a:t>navbar.php</a:t>
            </a:r>
            <a:r>
              <a:rPr lang="en-US" sz="2000" dirty="0"/>
              <a:t> and </a:t>
            </a:r>
            <a:r>
              <a:rPr lang="en-US" sz="2000" dirty="0" err="1"/>
              <a:t>sidebar.php</a:t>
            </a:r>
            <a:r>
              <a:rPr lang="en-US" sz="2000" dirty="0"/>
              <a:t> to provide consistency across all pages.</a:t>
            </a:r>
          </a:p>
          <a:p>
            <a:pPr>
              <a:lnSpc>
                <a:spcPct val="110000"/>
              </a:lnSpc>
            </a:pPr>
            <a:endParaRPr lang="en-US" sz="2000" dirty="0"/>
          </a:p>
          <a:p>
            <a:pPr>
              <a:lnSpc>
                <a:spcPct val="110000"/>
              </a:lnSpc>
            </a:pPr>
            <a:r>
              <a:rPr lang="en-US" sz="2000" dirty="0"/>
              <a:t>Traceability from design to code is maintained by aligning modules with architecture-defined functionalities. For example, the file </a:t>
            </a:r>
            <a:r>
              <a:rPr lang="en-US" sz="2000" dirty="0" err="1"/>
              <a:t>view_radiology_result.php</a:t>
            </a:r>
            <a:r>
              <a:rPr lang="en-US" sz="2000" dirty="0"/>
              <a:t> relates to the design's radiology result management module.</a:t>
            </a:r>
          </a:p>
          <a:p>
            <a:pPr>
              <a:lnSpc>
                <a:spcPct val="110000"/>
              </a:lnSpc>
            </a:pPr>
            <a:endParaRPr lang="en-US" dirty="0"/>
          </a:p>
          <a:p>
            <a:pPr>
              <a:lnSpc>
                <a:spcPct val="110000"/>
              </a:lnSpc>
            </a:pPr>
            <a:endParaRPr lang="en-US" dirty="0"/>
          </a:p>
        </p:txBody>
      </p:sp>
      <p:sp>
        <p:nvSpPr>
          <p:cNvPr id="2" name="Slide Number Placeholder 1">
            <a:extLst>
              <a:ext uri="{FF2B5EF4-FFF2-40B4-BE49-F238E27FC236}">
                <a16:creationId xmlns=""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3846360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50</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01012" y="6367497"/>
            <a:ext cx="5327780" cy="369332"/>
          </a:xfrm>
          <a:prstGeom prst="rect">
            <a:avLst/>
          </a:prstGeom>
          <a:noFill/>
        </p:spPr>
        <p:txBody>
          <a:bodyPr wrap="square" rtlCol="0">
            <a:spAutoFit/>
          </a:bodyPr>
          <a:lstStyle/>
          <a:p>
            <a:r>
              <a:rPr lang="en-US" b="1" dirty="0" smtClean="0">
                <a:solidFill>
                  <a:schemeClr val="bg1"/>
                </a:solidFill>
              </a:rPr>
              <a:t>Patient Invoice</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379" b="12925"/>
          <a:stretch/>
        </p:blipFill>
        <p:spPr>
          <a:xfrm>
            <a:off x="270587" y="1472645"/>
            <a:ext cx="10058400" cy="4282751"/>
          </a:xfrm>
          <a:prstGeom prst="rect">
            <a:avLst/>
          </a:prstGeom>
        </p:spPr>
      </p:pic>
    </p:spTree>
    <p:extLst>
      <p:ext uri="{BB962C8B-B14F-4D97-AF65-F5344CB8AC3E}">
        <p14:creationId xmlns:p14="http://schemas.microsoft.com/office/powerpoint/2010/main" val="2818583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51</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01012" y="6367497"/>
            <a:ext cx="5327780" cy="369332"/>
          </a:xfrm>
          <a:prstGeom prst="rect">
            <a:avLst/>
          </a:prstGeom>
          <a:noFill/>
        </p:spPr>
        <p:txBody>
          <a:bodyPr wrap="square" rtlCol="0">
            <a:spAutoFit/>
          </a:bodyPr>
          <a:lstStyle/>
          <a:p>
            <a:r>
              <a:rPr lang="en-US" b="1" dirty="0" smtClean="0">
                <a:solidFill>
                  <a:schemeClr val="bg1"/>
                </a:solidFill>
              </a:rPr>
              <a:t>Patient Payment Method</a:t>
            </a:r>
            <a:endParaRPr lang="en-GB"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451" b="10545"/>
          <a:stretch/>
        </p:blipFill>
        <p:spPr>
          <a:xfrm>
            <a:off x="541175" y="1420616"/>
            <a:ext cx="10058400" cy="4413379"/>
          </a:xfrm>
          <a:prstGeom prst="rect">
            <a:avLst/>
          </a:prstGeom>
        </p:spPr>
      </p:pic>
    </p:spTree>
    <p:extLst>
      <p:ext uri="{BB962C8B-B14F-4D97-AF65-F5344CB8AC3E}">
        <p14:creationId xmlns:p14="http://schemas.microsoft.com/office/powerpoint/2010/main" val="1960164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52</a:t>
            </a:fld>
            <a:endParaRPr lang="ru-RU" dirty="0"/>
          </a:p>
        </p:txBody>
      </p:sp>
      <p:sp>
        <p:nvSpPr>
          <p:cNvPr id="4" name="TextBox 3"/>
          <p:cNvSpPr txBox="1"/>
          <p:nvPr/>
        </p:nvSpPr>
        <p:spPr>
          <a:xfrm>
            <a:off x="1408922" y="363895"/>
            <a:ext cx="5178490" cy="523220"/>
          </a:xfrm>
          <a:prstGeom prst="rect">
            <a:avLst/>
          </a:prstGeom>
          <a:noFill/>
        </p:spPr>
        <p:txBody>
          <a:bodyPr wrap="square" rtlCol="0">
            <a:spAutoFit/>
          </a:bodyPr>
          <a:lstStyle/>
          <a:p>
            <a:r>
              <a:rPr lang="en-US" sz="2800" b="1" dirty="0" smtClean="0">
                <a:solidFill>
                  <a:schemeClr val="bg1"/>
                </a:solidFill>
              </a:rPr>
              <a:t>User Interface</a:t>
            </a:r>
            <a:endParaRPr lang="en-GB" sz="2800" b="1" dirty="0">
              <a:solidFill>
                <a:schemeClr val="bg1"/>
              </a:solidFill>
            </a:endParaRPr>
          </a:p>
        </p:txBody>
      </p:sp>
      <p:sp>
        <p:nvSpPr>
          <p:cNvPr id="6" name="TextBox 5"/>
          <p:cNvSpPr txBox="1"/>
          <p:nvPr/>
        </p:nvSpPr>
        <p:spPr>
          <a:xfrm>
            <a:off x="1101012" y="6367497"/>
            <a:ext cx="5327780" cy="369332"/>
          </a:xfrm>
          <a:prstGeom prst="rect">
            <a:avLst/>
          </a:prstGeom>
          <a:noFill/>
        </p:spPr>
        <p:txBody>
          <a:bodyPr wrap="square" rtlCol="0">
            <a:spAutoFit/>
          </a:bodyPr>
          <a:lstStyle/>
          <a:p>
            <a:r>
              <a:rPr lang="en-US" b="1" dirty="0" smtClean="0">
                <a:solidFill>
                  <a:schemeClr val="bg1"/>
                </a:solidFill>
              </a:rPr>
              <a:t>Patient Profile</a:t>
            </a:r>
            <a:endParaRPr lang="en-GB"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542" b="7990"/>
          <a:stretch/>
        </p:blipFill>
        <p:spPr>
          <a:xfrm>
            <a:off x="671762" y="1175657"/>
            <a:ext cx="10058400" cy="4609323"/>
          </a:xfrm>
          <a:prstGeom prst="rect">
            <a:avLst/>
          </a:prstGeom>
        </p:spPr>
      </p:pic>
    </p:spTree>
    <p:extLst>
      <p:ext uri="{BB962C8B-B14F-4D97-AF65-F5344CB8AC3E}">
        <p14:creationId xmlns:p14="http://schemas.microsoft.com/office/powerpoint/2010/main" val="70497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 xmlns:a16="http://schemas.microsoft.com/office/drawing/2014/main" id="{83BBFE92-CA4F-4673-B4D5-7FFF88E819E8}"/>
              </a:ext>
            </a:extLst>
          </p:cNvPr>
          <p:cNvSpPr>
            <a:spLocks noGrp="1"/>
          </p:cNvSpPr>
          <p:nvPr>
            <p:ph type="body" sz="quarter" idx="13"/>
          </p:nvPr>
        </p:nvSpPr>
        <p:spPr>
          <a:xfrm>
            <a:off x="8061648" y="3671392"/>
            <a:ext cx="3995797" cy="1101897"/>
          </a:xfrm>
        </p:spPr>
        <p:txBody>
          <a:bodyPr/>
          <a:lstStyle/>
          <a:p>
            <a:r>
              <a:rPr lang="en-US" dirty="0" smtClean="0"/>
              <a:t>Kingsley Aguagwa</a:t>
            </a:r>
            <a:endParaRPr lang="ru-RU" dirty="0"/>
          </a:p>
        </p:txBody>
      </p:sp>
      <p:sp>
        <p:nvSpPr>
          <p:cNvPr id="6" name="Text Placeholder 5">
            <a:extLst>
              <a:ext uri="{FF2B5EF4-FFF2-40B4-BE49-F238E27FC236}">
                <a16:creationId xmlns="" xmlns:a16="http://schemas.microsoft.com/office/drawing/2014/main" id="{E976F3E4-0E67-4891-8B94-6441620D8B71}"/>
              </a:ext>
            </a:extLst>
          </p:cNvPr>
          <p:cNvSpPr>
            <a:spLocks noGrp="1"/>
          </p:cNvSpPr>
          <p:nvPr>
            <p:ph type="body" sz="quarter" idx="22"/>
          </p:nvPr>
        </p:nvSpPr>
        <p:spPr>
          <a:xfrm>
            <a:off x="7100575" y="4845289"/>
            <a:ext cx="4367531" cy="474519"/>
          </a:xfrm>
        </p:spPr>
        <p:txBody>
          <a:bodyPr/>
          <a:lstStyle/>
          <a:p>
            <a:r>
              <a:rPr lang="en-US" dirty="0" smtClean="0"/>
              <a:t>MSc Software Engineering with Management Studies</a:t>
            </a:r>
            <a:endParaRPr lang="ru-RU" dirty="0"/>
          </a:p>
        </p:txBody>
      </p:sp>
      <p:sp>
        <p:nvSpPr>
          <p:cNvPr id="8" name="Text Placeholder 7">
            <a:extLst>
              <a:ext uri="{FF2B5EF4-FFF2-40B4-BE49-F238E27FC236}">
                <a16:creationId xmlns="" xmlns:a16="http://schemas.microsoft.com/office/drawing/2014/main" id="{1E9D6192-3994-44C6-93B4-D248EEE931D9}"/>
              </a:ext>
            </a:extLst>
          </p:cNvPr>
          <p:cNvSpPr>
            <a:spLocks noGrp="1"/>
          </p:cNvSpPr>
          <p:nvPr>
            <p:ph type="body" sz="quarter" idx="24"/>
          </p:nvPr>
        </p:nvSpPr>
        <p:spPr>
          <a:xfrm>
            <a:off x="5455755" y="6006012"/>
            <a:ext cx="5920556" cy="474519"/>
          </a:xfrm>
        </p:spPr>
        <p:txBody>
          <a:bodyPr/>
          <a:lstStyle/>
          <a:p>
            <a:r>
              <a:rPr lang="en-US" dirty="0" smtClean="0"/>
              <a:t>K2363903@Kingston.ac.uk</a:t>
            </a:r>
            <a:endParaRPr lang="ru-RU" dirty="0"/>
          </a:p>
        </p:txBody>
      </p:sp>
      <p:sp>
        <p:nvSpPr>
          <p:cNvPr id="5" name="Text Placeholder 4"/>
          <p:cNvSpPr>
            <a:spLocks noGrp="1"/>
          </p:cNvSpPr>
          <p:nvPr>
            <p:ph type="body" sz="quarter" idx="25"/>
          </p:nvPr>
        </p:nvSpPr>
        <p:spPr>
          <a:xfrm>
            <a:off x="7008780" y="5718012"/>
            <a:ext cx="4367531" cy="288000"/>
          </a:xfrm>
        </p:spPr>
        <p:txBody>
          <a:bodyPr/>
          <a:lstStyle/>
          <a:p>
            <a:endParaRPr lang="en-GB" dirty="0"/>
          </a:p>
        </p:txBody>
      </p:sp>
    </p:spTree>
    <p:extLst>
      <p:ext uri="{BB962C8B-B14F-4D97-AF65-F5344CB8AC3E}">
        <p14:creationId xmlns:p14="http://schemas.microsoft.com/office/powerpoint/2010/main" val="231420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A6EDE3F-FD3C-4A2C-837A-5B3420BD5E75}"/>
              </a:ext>
            </a:extLst>
          </p:cNvPr>
          <p:cNvSpPr>
            <a:spLocks noGrp="1"/>
          </p:cNvSpPr>
          <p:nvPr>
            <p:ph type="body" sz="quarter" idx="20"/>
          </p:nvPr>
        </p:nvSpPr>
        <p:spPr bwMode="grayWhite">
          <a:xfrm>
            <a:off x="475452" y="5673011"/>
            <a:ext cx="8369968" cy="3825640"/>
          </a:xfrm>
        </p:spPr>
        <p:txBody>
          <a:bodyPr>
            <a:noAutofit/>
          </a:bodyPr>
          <a:lstStyle/>
          <a:p>
            <a:pPr>
              <a:lnSpc>
                <a:spcPct val="110000"/>
              </a:lnSpc>
            </a:pPr>
            <a:r>
              <a:rPr lang="en-US" dirty="0" smtClean="0"/>
              <a:t>Figure 1.1: Component Diagram of IMS (CWK1)</a:t>
            </a:r>
            <a:endParaRPr lang="en-US" dirty="0"/>
          </a:p>
          <a:p>
            <a:pPr>
              <a:lnSpc>
                <a:spcPct val="110000"/>
              </a:lnSpc>
            </a:pPr>
            <a:r>
              <a:rPr lang="en-US" dirty="0"/>
              <a:t>Traceability from design to code is maintained by aligning modules with architecture-defined functionalities. For example, the file </a:t>
            </a:r>
            <a:r>
              <a:rPr lang="en-US" dirty="0" smtClean="0"/>
              <a:t>image management component (</a:t>
            </a:r>
            <a:r>
              <a:rPr lang="en-US" dirty="0" err="1" smtClean="0"/>
              <a:t>view_radiologist_result.php</a:t>
            </a:r>
            <a:r>
              <a:rPr lang="en-US" dirty="0" smtClean="0"/>
              <a:t>) </a:t>
            </a:r>
            <a:r>
              <a:rPr lang="en-US" dirty="0"/>
              <a:t>relates to the design's </a:t>
            </a:r>
            <a:r>
              <a:rPr lang="en-US" dirty="0" smtClean="0"/>
              <a:t>patient management component (</a:t>
            </a:r>
            <a:r>
              <a:rPr lang="en-US" dirty="0" err="1" smtClean="0"/>
              <a:t>view_patient.php</a:t>
            </a:r>
            <a:r>
              <a:rPr lang="en-US" dirty="0" smtClean="0"/>
              <a:t>).</a:t>
            </a:r>
            <a:endParaRPr lang="en-US" dirty="0"/>
          </a:p>
          <a:p>
            <a:pPr>
              <a:lnSpc>
                <a:spcPct val="110000"/>
              </a:lnSpc>
            </a:pPr>
            <a:endParaRPr lang="en-US" dirty="0"/>
          </a:p>
          <a:p>
            <a:pPr>
              <a:lnSpc>
                <a:spcPct val="110000"/>
              </a:lnSpc>
            </a:pPr>
            <a:endParaRPr lang="en-US" dirty="0"/>
          </a:p>
        </p:txBody>
      </p:sp>
      <p:sp>
        <p:nvSpPr>
          <p:cNvPr id="2" name="Slide Number Placeholder 1">
            <a:extLst>
              <a:ext uri="{FF2B5EF4-FFF2-40B4-BE49-F238E27FC236}">
                <a16:creationId xmlns=""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pic>
        <p:nvPicPr>
          <p:cNvPr id="4" name="Picture 3"/>
          <p:cNvPicPr/>
          <p:nvPr/>
        </p:nvPicPr>
        <p:blipFill>
          <a:blip r:embed="rId2" cstate="print">
            <a:extLst>
              <a:ext uri="{28A0092B-C50C-407E-A947-70E740481C1C}">
                <a14:useLocalDpi xmlns:a14="http://schemas.microsoft.com/office/drawing/2010/main" val="0"/>
              </a:ext>
            </a:extLst>
          </a:blip>
          <a:srcRect l="2740" t="5025" r="2864" b="3140"/>
          <a:stretch>
            <a:fillRect/>
          </a:stretch>
        </p:blipFill>
        <p:spPr>
          <a:xfrm>
            <a:off x="1123872" y="531144"/>
            <a:ext cx="8757245" cy="5141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18786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p:txBody>
          <a:bodyPr>
            <a:normAutofit/>
          </a:bodyPr>
          <a:lstStyle/>
          <a:p>
            <a:r>
              <a:rPr lang="en-US" sz="1800" dirty="0"/>
              <a:t>Technology Used and Justifications</a:t>
            </a:r>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7011833" y="1828778"/>
            <a:ext cx="4421857" cy="2588637"/>
          </a:xfrm>
        </p:spPr>
        <p:txBody>
          <a:bodyPr>
            <a:noAutofit/>
          </a:bodyPr>
          <a:lstStyle/>
          <a:p>
            <a:pPr marL="0" indent="0">
              <a:buNone/>
            </a:pPr>
            <a:endParaRPr lang="en-US" sz="1800" b="1" dirty="0">
              <a:solidFill>
                <a:schemeClr val="tx2">
                  <a:lumMod val="75000"/>
                </a:schemeClr>
              </a:solidFill>
            </a:endParaRPr>
          </a:p>
          <a:p>
            <a:r>
              <a:rPr lang="en-US" sz="1800" b="1" dirty="0">
                <a:solidFill>
                  <a:schemeClr val="tx2">
                    <a:lumMod val="75000"/>
                  </a:schemeClr>
                </a:solidFill>
              </a:rPr>
              <a:t>Backend Technology: </a:t>
            </a:r>
            <a:r>
              <a:rPr lang="en-US" sz="1800" b="1" dirty="0" smtClean="0">
                <a:solidFill>
                  <a:schemeClr val="bg1"/>
                </a:solidFill>
              </a:rPr>
              <a:t>PHP</a:t>
            </a:r>
            <a:endParaRPr lang="en-US" sz="1800" b="1" dirty="0">
              <a:solidFill>
                <a:schemeClr val="tx2">
                  <a:lumMod val="75000"/>
                </a:schemeClr>
              </a:solidFill>
            </a:endParaRPr>
          </a:p>
          <a:p>
            <a:endParaRPr lang="en-US" sz="1800" b="1" dirty="0">
              <a:solidFill>
                <a:schemeClr val="tx2">
                  <a:lumMod val="75000"/>
                </a:schemeClr>
              </a:solidFill>
            </a:endParaRPr>
          </a:p>
          <a:p>
            <a:r>
              <a:rPr lang="en-US" sz="1800" b="1" dirty="0">
                <a:solidFill>
                  <a:schemeClr val="accent5">
                    <a:lumMod val="60000"/>
                    <a:lumOff val="40000"/>
                  </a:schemeClr>
                </a:solidFill>
              </a:rPr>
              <a:t>Reason: </a:t>
            </a:r>
            <a:r>
              <a:rPr lang="en-US" sz="1800" dirty="0">
                <a:solidFill>
                  <a:schemeClr val="bg1"/>
                </a:solidFill>
              </a:rPr>
              <a:t>PHP was chosen for its simplicity, broad use, and interoperability with a variety of database systems, including MySQL.</a:t>
            </a:r>
          </a:p>
          <a:p>
            <a:endParaRPr lang="en-US" sz="1800" b="1" dirty="0">
              <a:solidFill>
                <a:schemeClr val="tx2">
                  <a:lumMod val="75000"/>
                </a:schemeClr>
              </a:solidFill>
            </a:endParaRPr>
          </a:p>
          <a:p>
            <a:pPr marL="0" indent="0">
              <a:buNone/>
            </a:pPr>
            <a:r>
              <a:rPr lang="en-US" sz="1800" b="1" dirty="0">
                <a:solidFill>
                  <a:schemeClr val="tx2">
                    <a:lumMod val="75000"/>
                  </a:schemeClr>
                </a:solidFill>
              </a:rPr>
              <a:t>Features </a:t>
            </a:r>
            <a:r>
              <a:rPr lang="en-US" sz="1800" b="1" dirty="0" err="1">
                <a:solidFill>
                  <a:schemeClr val="tx2">
                    <a:lumMod val="75000"/>
                  </a:schemeClr>
                </a:solidFill>
              </a:rPr>
              <a:t>Utilised</a:t>
            </a:r>
            <a:r>
              <a:rPr lang="en-US" sz="1800" b="1" dirty="0">
                <a:solidFill>
                  <a:schemeClr val="tx2">
                    <a:lumMod val="75000"/>
                  </a:schemeClr>
                </a:solidFill>
              </a:rPr>
              <a:t>:</a:t>
            </a:r>
          </a:p>
          <a:p>
            <a:r>
              <a:rPr lang="en-US" dirty="0" smtClean="0">
                <a:solidFill>
                  <a:schemeClr val="bg1"/>
                </a:solidFill>
              </a:rPr>
              <a:t>Strong </a:t>
            </a:r>
            <a:r>
              <a:rPr lang="en-US" dirty="0">
                <a:solidFill>
                  <a:schemeClr val="bg1"/>
                </a:solidFill>
              </a:rPr>
              <a:t>support for database interfaces via PDO for secure and prepared statements</a:t>
            </a:r>
            <a:r>
              <a:rPr lang="en-US" dirty="0" smtClean="0">
                <a:solidFill>
                  <a:schemeClr val="bg1"/>
                </a:solidFill>
              </a:rPr>
              <a:t>.</a:t>
            </a:r>
          </a:p>
          <a:p>
            <a:r>
              <a:rPr lang="en-US" dirty="0">
                <a:solidFill>
                  <a:schemeClr val="bg1"/>
                </a:solidFill>
              </a:rPr>
              <a:t>Excellent compatibility with the XAMPP development environment.</a:t>
            </a:r>
          </a:p>
          <a:p>
            <a:pPr marL="0" indent="0">
              <a:buNone/>
            </a:pPr>
            <a:endParaRPr lang="en-US" sz="1800" dirty="0">
              <a:solidFill>
                <a:schemeClr val="bg1"/>
              </a:solidFill>
            </a:endParaRPr>
          </a:p>
          <a:p>
            <a:endParaRPr lang="en-US" sz="1800" b="1" dirty="0">
              <a:solidFill>
                <a:schemeClr val="tx2">
                  <a:lumMod val="75000"/>
                </a:schemeClr>
              </a:solidFill>
            </a:endParaRPr>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7</a:t>
            </a:fld>
            <a:endParaRPr lang="ru-RU" dirty="0"/>
          </a:p>
        </p:txBody>
      </p:sp>
    </p:spTree>
    <p:extLst>
      <p:ext uri="{BB962C8B-B14F-4D97-AF65-F5344CB8AC3E}">
        <p14:creationId xmlns:p14="http://schemas.microsoft.com/office/powerpoint/2010/main" val="33229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p:txBody>
          <a:bodyPr>
            <a:normAutofit/>
          </a:bodyPr>
          <a:lstStyle/>
          <a:p>
            <a:r>
              <a:rPr lang="en-US" sz="1800" dirty="0"/>
              <a:t>Technology Used and Justifications</a:t>
            </a:r>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7011833" y="2353454"/>
            <a:ext cx="4421857" cy="2588637"/>
          </a:xfrm>
        </p:spPr>
        <p:txBody>
          <a:bodyPr>
            <a:noAutofit/>
          </a:bodyPr>
          <a:lstStyle/>
          <a:p>
            <a:r>
              <a:rPr lang="en-US" sz="1800" b="1" dirty="0" smtClean="0">
                <a:solidFill>
                  <a:schemeClr val="tx2">
                    <a:lumMod val="75000"/>
                  </a:schemeClr>
                </a:solidFill>
              </a:rPr>
              <a:t>Database</a:t>
            </a:r>
            <a:r>
              <a:rPr lang="en-US" sz="1800" b="1" dirty="0">
                <a:solidFill>
                  <a:schemeClr val="tx2">
                    <a:lumMod val="75000"/>
                  </a:schemeClr>
                </a:solidFill>
              </a:rPr>
              <a:t>: </a:t>
            </a:r>
            <a:r>
              <a:rPr lang="en-US" sz="1800" dirty="0">
                <a:solidFill>
                  <a:schemeClr val="bg1"/>
                </a:solidFill>
              </a:rPr>
              <a:t>MySQL.</a:t>
            </a:r>
          </a:p>
          <a:p>
            <a:endParaRPr lang="en-US" sz="1800" b="1" dirty="0">
              <a:solidFill>
                <a:schemeClr val="tx2">
                  <a:lumMod val="75000"/>
                </a:schemeClr>
              </a:solidFill>
            </a:endParaRPr>
          </a:p>
          <a:p>
            <a:r>
              <a:rPr lang="en-US" sz="1800" b="1" dirty="0">
                <a:solidFill>
                  <a:schemeClr val="accent5">
                    <a:lumMod val="60000"/>
                    <a:lumOff val="40000"/>
                  </a:schemeClr>
                </a:solidFill>
              </a:rPr>
              <a:t>Reason: </a:t>
            </a:r>
            <a:r>
              <a:rPr lang="en-US" sz="1800" dirty="0">
                <a:solidFill>
                  <a:schemeClr val="bg1"/>
                </a:solidFill>
              </a:rPr>
              <a:t>MySQL is a dependable, efficient, and scalable relational database management system that works smoothly with PHP.</a:t>
            </a:r>
          </a:p>
          <a:p>
            <a:endParaRPr lang="en-US" sz="1800" b="1" dirty="0">
              <a:solidFill>
                <a:schemeClr val="tx2">
                  <a:lumMod val="75000"/>
                </a:schemeClr>
              </a:solidFill>
            </a:endParaRPr>
          </a:p>
          <a:p>
            <a:pPr marL="0" indent="0">
              <a:buNone/>
            </a:pPr>
            <a:r>
              <a:rPr lang="en-US" sz="1800" b="1" dirty="0">
                <a:solidFill>
                  <a:schemeClr val="tx2">
                    <a:lumMod val="75000"/>
                  </a:schemeClr>
                </a:solidFill>
              </a:rPr>
              <a:t>Features </a:t>
            </a:r>
            <a:r>
              <a:rPr lang="en-US" sz="1800" b="1" dirty="0" err="1">
                <a:solidFill>
                  <a:schemeClr val="tx2">
                    <a:lumMod val="75000"/>
                  </a:schemeClr>
                </a:solidFill>
              </a:rPr>
              <a:t>Utilised</a:t>
            </a:r>
            <a:r>
              <a:rPr lang="en-US" sz="1800" b="1" dirty="0" smtClean="0">
                <a:solidFill>
                  <a:schemeClr val="tx2">
                    <a:lumMod val="75000"/>
                  </a:schemeClr>
                </a:solidFill>
              </a:rPr>
              <a:t>:</a:t>
            </a:r>
            <a:endParaRPr lang="en-US" sz="1800" b="1" dirty="0">
              <a:solidFill>
                <a:schemeClr val="tx2">
                  <a:lumMod val="75000"/>
                </a:schemeClr>
              </a:solidFill>
            </a:endParaRPr>
          </a:p>
          <a:p>
            <a:r>
              <a:rPr lang="en-US" dirty="0">
                <a:solidFill>
                  <a:schemeClr val="bg1"/>
                </a:solidFill>
              </a:rPr>
              <a:t>SQL queries for performing CRUD activities</a:t>
            </a:r>
            <a:r>
              <a:rPr lang="en-US" dirty="0" smtClean="0">
                <a:solidFill>
                  <a:schemeClr val="bg1"/>
                </a:solidFill>
              </a:rPr>
              <a:t>.</a:t>
            </a:r>
            <a:endParaRPr lang="en-US" dirty="0">
              <a:solidFill>
                <a:schemeClr val="bg1"/>
              </a:solidFill>
            </a:endParaRPr>
          </a:p>
          <a:p>
            <a:r>
              <a:rPr lang="en-US" dirty="0">
                <a:solidFill>
                  <a:schemeClr val="bg1"/>
                </a:solidFill>
              </a:rPr>
              <a:t>Use relations to connect entities such as patients, radiology requests, and images.</a:t>
            </a:r>
          </a:p>
          <a:p>
            <a:endParaRPr lang="en-US" sz="1800" b="1" dirty="0">
              <a:solidFill>
                <a:schemeClr val="tx2">
                  <a:lumMod val="75000"/>
                </a:schemeClr>
              </a:solidFill>
            </a:endParaRPr>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70536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p:txBody>
          <a:bodyPr>
            <a:normAutofit/>
          </a:bodyPr>
          <a:lstStyle/>
          <a:p>
            <a:r>
              <a:rPr lang="en-US" sz="1800" dirty="0"/>
              <a:t>Technology Used and Justifications</a:t>
            </a:r>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7011833" y="2108718"/>
            <a:ext cx="4421857" cy="2833373"/>
          </a:xfrm>
        </p:spPr>
        <p:txBody>
          <a:bodyPr>
            <a:noAutofit/>
          </a:bodyPr>
          <a:lstStyle/>
          <a:p>
            <a:r>
              <a:rPr lang="en-US" sz="1800" b="1" dirty="0">
                <a:solidFill>
                  <a:schemeClr val="tx2">
                    <a:lumMod val="75000"/>
                  </a:schemeClr>
                </a:solidFill>
              </a:rPr>
              <a:t>Frontend includes </a:t>
            </a:r>
            <a:r>
              <a:rPr lang="en-US" sz="1800" dirty="0">
                <a:solidFill>
                  <a:schemeClr val="bg1"/>
                </a:solidFill>
              </a:rPr>
              <a:t>HTML, CSS (Bootstrap), and JavaScript.</a:t>
            </a:r>
          </a:p>
          <a:p>
            <a:endParaRPr lang="en-US" sz="1800" b="1" dirty="0">
              <a:solidFill>
                <a:schemeClr val="tx2">
                  <a:lumMod val="75000"/>
                </a:schemeClr>
              </a:solidFill>
            </a:endParaRPr>
          </a:p>
          <a:p>
            <a:r>
              <a:rPr lang="en-US" sz="1800" b="1" dirty="0">
                <a:solidFill>
                  <a:schemeClr val="tx2">
                    <a:lumMod val="75000"/>
                  </a:schemeClr>
                </a:solidFill>
              </a:rPr>
              <a:t>Reason: </a:t>
            </a:r>
            <a:r>
              <a:rPr lang="en-US" sz="1800" dirty="0">
                <a:solidFill>
                  <a:schemeClr val="bg1"/>
                </a:solidFill>
              </a:rPr>
              <a:t>This combination results in a responsive and interactive user interface.</a:t>
            </a:r>
          </a:p>
          <a:p>
            <a:endParaRPr lang="en-US" sz="1800" b="1" dirty="0">
              <a:solidFill>
                <a:schemeClr val="tx2">
                  <a:lumMod val="75000"/>
                </a:schemeClr>
              </a:solidFill>
            </a:endParaRPr>
          </a:p>
          <a:p>
            <a:pPr marL="0" indent="0">
              <a:buNone/>
            </a:pPr>
            <a:r>
              <a:rPr lang="en-US" sz="1800" b="1" dirty="0">
                <a:solidFill>
                  <a:schemeClr val="tx2">
                    <a:lumMod val="75000"/>
                  </a:schemeClr>
                </a:solidFill>
              </a:rPr>
              <a:t>Features </a:t>
            </a:r>
            <a:r>
              <a:rPr lang="en-US" sz="1800" b="1" dirty="0" err="1">
                <a:solidFill>
                  <a:schemeClr val="tx2">
                    <a:lumMod val="75000"/>
                  </a:schemeClr>
                </a:solidFill>
              </a:rPr>
              <a:t>Utilised</a:t>
            </a:r>
            <a:r>
              <a:rPr lang="en-US" sz="1800" b="1" dirty="0">
                <a:solidFill>
                  <a:schemeClr val="tx2">
                    <a:lumMod val="75000"/>
                  </a:schemeClr>
                </a:solidFill>
              </a:rPr>
              <a:t>:</a:t>
            </a:r>
          </a:p>
          <a:p>
            <a:r>
              <a:rPr lang="en-US" dirty="0">
                <a:solidFill>
                  <a:schemeClr val="bg1"/>
                </a:solidFill>
              </a:rPr>
              <a:t>Bootstrap provides consistent appearance and layout</a:t>
            </a:r>
            <a:r>
              <a:rPr lang="en-US" dirty="0" smtClean="0">
                <a:solidFill>
                  <a:schemeClr val="bg1"/>
                </a:solidFill>
              </a:rPr>
              <a:t>.</a:t>
            </a:r>
            <a:endParaRPr lang="en-US" dirty="0">
              <a:solidFill>
                <a:schemeClr val="bg1"/>
              </a:solidFill>
            </a:endParaRPr>
          </a:p>
          <a:p>
            <a:r>
              <a:rPr lang="en-US" dirty="0">
                <a:solidFill>
                  <a:schemeClr val="bg1"/>
                </a:solidFill>
              </a:rPr>
              <a:t>JavaScript provides dynamic functionality such as modal handling and image resizing.</a:t>
            </a:r>
          </a:p>
          <a:p>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a:p>
            <a:endParaRPr lang="en-US" sz="1800" b="1" dirty="0">
              <a:solidFill>
                <a:schemeClr val="tx2">
                  <a:lumMod val="75000"/>
                </a:schemeClr>
              </a:solidFill>
            </a:endParaRPr>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3698350566"/>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C5154C8-4BB5-43F2-9F6C-5E79271A0D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691</Words>
  <Application>Microsoft Office PowerPoint</Application>
  <PresentationFormat>Widescreen</PresentationFormat>
  <Paragraphs>190</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Lucida Grande</vt:lpstr>
      <vt:lpstr>Verdana</vt:lpstr>
      <vt:lpstr>Wingdings</vt:lpstr>
      <vt:lpstr>Office Theme</vt:lpstr>
      <vt:lpstr>IMS</vt:lpstr>
      <vt:lpstr>Table of Content </vt:lpstr>
      <vt:lpstr>Overview of the Modular/Component Architecture</vt:lpstr>
      <vt:lpstr>Overview of the Modular/Component Architecture</vt:lpstr>
      <vt:lpstr>PowerPoint Presentation</vt:lpstr>
      <vt:lpstr>PowerPoint Presentation</vt:lpstr>
      <vt:lpstr>Technology Used and Justifications</vt:lpstr>
      <vt:lpstr>Technology Used and Justifications</vt:lpstr>
      <vt:lpstr>Technology Used and Justifications</vt:lpstr>
      <vt:lpstr>Technology Used and Justifications</vt:lpstr>
      <vt:lpstr>3. Snapshot  of Code</vt:lpstr>
      <vt:lpstr>Snapshot  of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2025-01-21T20:28:29Z</dcterms:created>
  <dcterms:modified xsi:type="dcterms:W3CDTF">2025-03-29T16:40:06Z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